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332" r:id="rId2"/>
    <p:sldId id="335" r:id="rId3"/>
    <p:sldId id="336" r:id="rId4"/>
    <p:sldId id="340" r:id="rId5"/>
    <p:sldId id="337" r:id="rId6"/>
    <p:sldId id="338" r:id="rId7"/>
    <p:sldId id="339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  <a:srgbClr val="FF0066"/>
    <a:srgbClr val="FF9999"/>
    <a:srgbClr val="CC66FF"/>
    <a:srgbClr val="2B89C3"/>
    <a:srgbClr val="1F497D"/>
    <a:srgbClr val="00FF00"/>
    <a:srgbClr val="00B082"/>
    <a:srgbClr val="206384"/>
    <a:srgbClr val="3498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05" autoAdjust="0"/>
    <p:restoredTop sz="94660"/>
  </p:normalViewPr>
  <p:slideViewPr>
    <p:cSldViewPr>
      <p:cViewPr varScale="1">
        <p:scale>
          <a:sx n="69" d="100"/>
          <a:sy n="69" d="100"/>
        </p:scale>
        <p:origin x="-46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F13BEA5-398E-4910-8B9F-57EA5941A37C}" type="datetimeFigureOut">
              <a:rPr lang="en-US"/>
              <a:pPr>
                <a:defRPr/>
              </a:pPr>
              <a:t>2014/9/07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591EF45-026B-4BB2-8EA3-F93AFE6400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6316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9459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8194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8612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1848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8198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5512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272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13EE45-801C-4C1B-814F-ED25DBD26EB9}" type="datetime1">
              <a:rPr lang="en-US"/>
              <a:pPr>
                <a:defRPr/>
              </a:pPr>
              <a:t>2014/9/07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8FA3CC-E889-486C-AA0A-AF65F4D10F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430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F5D867-F636-4068-8DF5-C69E67C2341A}" type="datetime1">
              <a:rPr lang="en-US"/>
              <a:pPr>
                <a:defRPr/>
              </a:pPr>
              <a:t>2014/9/07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F980B-F9A8-423A-86AC-CAE5F31FC7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599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48C07F-BCFB-4573-9F52-B57C2B85544E}" type="datetime1">
              <a:rPr lang="en-US"/>
              <a:pPr>
                <a:defRPr/>
              </a:pPr>
              <a:t>2014/9/07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A0C96-C7EA-42FB-9D6F-5D884F9D95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215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2C6E0-A4FB-48A0-A769-F9946A0489D9}" type="datetime1">
              <a:rPr lang="en-US"/>
              <a:pPr>
                <a:defRPr/>
              </a:pPr>
              <a:t>2014/9/07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8BB89-CB0F-43F8-BC93-4044E3A015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141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E21039-B4F1-4569-B98B-1A7380D0878E}" type="datetime1">
              <a:rPr lang="en-US"/>
              <a:pPr>
                <a:defRPr/>
              </a:pPr>
              <a:t>2014/9/07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C1D056-D9C4-40F1-9229-6A0E136A8B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205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4D22AF-5666-4CF3-B29C-5C732DFB8AEB}" type="datetime1">
              <a:rPr lang="en-US"/>
              <a:pPr>
                <a:defRPr/>
              </a:pPr>
              <a:t>2014/9/07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A3293C-7AB1-4D3B-B3FB-D52EF7CDB4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181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462CCD-4FF5-4857-989F-460D461235F2}" type="datetime1">
              <a:rPr lang="en-US"/>
              <a:pPr>
                <a:defRPr/>
              </a:pPr>
              <a:t>2014/9/07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CC5789-38A2-45FA-BF08-B067703A63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476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EC9434-30B2-44F4-92DF-5E71BB7DD56A}" type="datetime1">
              <a:rPr lang="en-US"/>
              <a:pPr>
                <a:defRPr/>
              </a:pPr>
              <a:t>2014/9/07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672739-6B60-4A88-8689-4D04FD2152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865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FB8B0F-F14E-44BC-9D87-D53145DB07B0}" type="datetime1">
              <a:rPr lang="en-US"/>
              <a:pPr>
                <a:defRPr/>
              </a:pPr>
              <a:t>2014/9/07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B6EC4E-7707-4D32-9E43-0DD07FFCDB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164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F3F905-372D-4814-85A1-78C55C671B39}" type="datetime1">
              <a:rPr lang="en-US"/>
              <a:pPr>
                <a:defRPr/>
              </a:pPr>
              <a:t>2014/9/07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19D187-18E6-49E6-8833-D0F0017BEE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221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D90334-FEA3-4D70-871D-20DEA6375EA5}" type="datetime1">
              <a:rPr lang="en-US"/>
              <a:pPr>
                <a:defRPr/>
              </a:pPr>
              <a:t>2014/9/07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DD804-1EB8-42D7-B852-5BFCF5CF89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969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F3FD15F-8374-4B9F-A0C9-47AC3C8DDB8F}" type="datetime1">
              <a:rPr lang="en-US"/>
              <a:pPr>
                <a:defRPr/>
              </a:pPr>
              <a:t>2014/9/07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27C3ADC-12E0-4904-ADD7-D718736838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7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11" Type="http://schemas.openxmlformats.org/officeDocument/2006/relationships/image" Target="../media/image5.png"/><Relationship Id="rId5" Type="http://schemas.openxmlformats.org/officeDocument/2006/relationships/image" Target="../media/image8.png"/><Relationship Id="rId10" Type="http://schemas.openxmlformats.org/officeDocument/2006/relationships/image" Target="../media/image4.png"/><Relationship Id="rId4" Type="http://schemas.openxmlformats.org/officeDocument/2006/relationships/image" Target="../media/image7.png"/><Relationship Id="rId9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0.png"/><Relationship Id="rId13" Type="http://schemas.openxmlformats.org/officeDocument/2006/relationships/image" Target="../media/image15.png"/><Relationship Id="rId18" Type="http://schemas.openxmlformats.org/officeDocument/2006/relationships/image" Target="../media/image20.png"/><Relationship Id="rId3" Type="http://schemas.openxmlformats.org/officeDocument/2006/relationships/image" Target="../media/image6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17" Type="http://schemas.openxmlformats.org/officeDocument/2006/relationships/image" Target="../media/image19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5" Type="http://schemas.openxmlformats.org/officeDocument/2006/relationships/image" Target="../media/image17.png"/><Relationship Id="rId10" Type="http://schemas.openxmlformats.org/officeDocument/2006/relationships/image" Target="../media/image12.png"/><Relationship Id="rId19" Type="http://schemas.openxmlformats.org/officeDocument/2006/relationships/image" Target="../media/image21.png"/><Relationship Id="rId4" Type="http://schemas.openxmlformats.org/officeDocument/2006/relationships/image" Target="../media/image10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13" Type="http://schemas.openxmlformats.org/officeDocument/2006/relationships/image" Target="../media/image28.png"/><Relationship Id="rId18" Type="http://schemas.openxmlformats.org/officeDocument/2006/relationships/image" Target="../media/image33.png"/><Relationship Id="rId3" Type="http://schemas.openxmlformats.org/officeDocument/2006/relationships/image" Target="../media/image22.png"/><Relationship Id="rId7" Type="http://schemas.openxmlformats.org/officeDocument/2006/relationships/image" Target="../media/image100.png"/><Relationship Id="rId12" Type="http://schemas.openxmlformats.org/officeDocument/2006/relationships/image" Target="../media/image27.png"/><Relationship Id="rId17" Type="http://schemas.openxmlformats.org/officeDocument/2006/relationships/image" Target="../media/image32.png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3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11" Type="http://schemas.openxmlformats.org/officeDocument/2006/relationships/image" Target="../media/image26.png"/><Relationship Id="rId15" Type="http://schemas.openxmlformats.org/officeDocument/2006/relationships/image" Target="../media/image30.png"/><Relationship Id="rId10" Type="http://schemas.openxmlformats.org/officeDocument/2006/relationships/image" Target="../media/image25.png"/><Relationship Id="rId9" Type="http://schemas.openxmlformats.org/officeDocument/2006/relationships/image" Target="../media/image24.png"/><Relationship Id="rId14" Type="http://schemas.openxmlformats.org/officeDocument/2006/relationships/image" Target="../media/image29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7" Type="http://schemas.openxmlformats.org/officeDocument/2006/relationships/image" Target="../media/image1.png"/><Relationship Id="rId12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11" Type="http://schemas.openxmlformats.org/officeDocument/2006/relationships/image" Target="../media/image5.png"/><Relationship Id="rId5" Type="http://schemas.openxmlformats.org/officeDocument/2006/relationships/image" Target="../media/image8.png"/><Relationship Id="rId4" Type="http://schemas.openxmlformats.org/officeDocument/2006/relationships/image" Target="../media/image7.png"/><Relationship Id="rId9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png"/><Relationship Id="rId3" Type="http://schemas.openxmlformats.org/officeDocument/2006/relationships/image" Target="../media/image34.png"/><Relationship Id="rId7" Type="http://schemas.openxmlformats.org/officeDocument/2006/relationships/image" Target="../media/image3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7.png"/><Relationship Id="rId5" Type="http://schemas.openxmlformats.org/officeDocument/2006/relationships/image" Target="../media/image36.png"/><Relationship Id="rId10" Type="http://schemas.openxmlformats.org/officeDocument/2006/relationships/image" Target="../media/image41.png"/><Relationship Id="rId4" Type="http://schemas.openxmlformats.org/officeDocument/2006/relationships/image" Target="../media/image35.png"/><Relationship Id="rId9" Type="http://schemas.openxmlformats.org/officeDocument/2006/relationships/image" Target="../media/image4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png"/><Relationship Id="rId13" Type="http://schemas.openxmlformats.org/officeDocument/2006/relationships/image" Target="../media/image51.png"/><Relationship Id="rId18" Type="http://schemas.openxmlformats.org/officeDocument/2006/relationships/image" Target="../media/image56.png"/><Relationship Id="rId3" Type="http://schemas.openxmlformats.org/officeDocument/2006/relationships/image" Target="../media/image34.png"/><Relationship Id="rId7" Type="http://schemas.openxmlformats.org/officeDocument/2006/relationships/image" Target="../media/image45.png"/><Relationship Id="rId12" Type="http://schemas.openxmlformats.org/officeDocument/2006/relationships/image" Target="../media/image50.png"/><Relationship Id="rId17" Type="http://schemas.openxmlformats.org/officeDocument/2006/relationships/image" Target="../media/image55.png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5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4.png"/><Relationship Id="rId11" Type="http://schemas.openxmlformats.org/officeDocument/2006/relationships/image" Target="../media/image49.png"/><Relationship Id="rId5" Type="http://schemas.openxmlformats.org/officeDocument/2006/relationships/image" Target="../media/image43.png"/><Relationship Id="rId15" Type="http://schemas.openxmlformats.org/officeDocument/2006/relationships/image" Target="../media/image53.png"/><Relationship Id="rId10" Type="http://schemas.openxmlformats.org/officeDocument/2006/relationships/image" Target="../media/image48.png"/><Relationship Id="rId19" Type="http://schemas.openxmlformats.org/officeDocument/2006/relationships/image" Target="../media/image57.png"/><Relationship Id="rId4" Type="http://schemas.openxmlformats.org/officeDocument/2006/relationships/image" Target="../media/image42.png"/><Relationship Id="rId9" Type="http://schemas.openxmlformats.org/officeDocument/2006/relationships/image" Target="../media/image47.png"/><Relationship Id="rId14" Type="http://schemas.openxmlformats.org/officeDocument/2006/relationships/image" Target="../media/image5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png"/><Relationship Id="rId3" Type="http://schemas.openxmlformats.org/officeDocument/2006/relationships/image" Target="../media/image34.png"/><Relationship Id="rId7" Type="http://schemas.openxmlformats.org/officeDocument/2006/relationships/image" Target="../media/image61.png"/><Relationship Id="rId12" Type="http://schemas.openxmlformats.org/officeDocument/2006/relationships/image" Target="../media/image6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0.png"/><Relationship Id="rId11" Type="http://schemas.openxmlformats.org/officeDocument/2006/relationships/image" Target="../media/image65.png"/><Relationship Id="rId5" Type="http://schemas.openxmlformats.org/officeDocument/2006/relationships/image" Target="../media/image59.png"/><Relationship Id="rId10" Type="http://schemas.openxmlformats.org/officeDocument/2006/relationships/image" Target="../media/image64.png"/><Relationship Id="rId4" Type="http://schemas.openxmlformats.org/officeDocument/2006/relationships/image" Target="../media/image58.png"/><Relationship Id="rId9" Type="http://schemas.openxmlformats.org/officeDocument/2006/relationships/image" Target="../media/image6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Rectangle 148"/>
          <p:cNvSpPr/>
          <p:nvPr/>
        </p:nvSpPr>
        <p:spPr>
          <a:xfrm>
            <a:off x="-206496" y="266700"/>
            <a:ext cx="4778496" cy="6972300"/>
          </a:xfrm>
          <a:prstGeom prst="rect">
            <a:avLst/>
          </a:prstGeom>
          <a:noFill/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Rotation matrices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TextBox 137"/>
          <p:cNvSpPr txBox="1"/>
          <p:nvPr/>
        </p:nvSpPr>
        <p:spPr>
          <a:xfrm>
            <a:off x="762000" y="685800"/>
            <a:ext cx="30196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Constructing rotation matrices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39" name="TextBox 138"/>
          <p:cNvSpPr txBox="1"/>
          <p:nvPr/>
        </p:nvSpPr>
        <p:spPr>
          <a:xfrm>
            <a:off x="5029200" y="685800"/>
            <a:ext cx="36163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Eigenvectors and eigenvalues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552507" y="1351002"/>
            <a:ext cx="3409893" cy="3601998"/>
            <a:chOff x="552507" y="1198602"/>
            <a:chExt cx="3409893" cy="3601998"/>
          </a:xfrm>
        </p:grpSpPr>
        <p:sp>
          <p:nvSpPr>
            <p:cNvPr id="18" name="TextBox 17"/>
            <p:cNvSpPr txBox="1"/>
            <p:nvPr/>
          </p:nvSpPr>
          <p:spPr>
            <a:xfrm>
              <a:off x="921602" y="443126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0</a:t>
              </a:r>
              <a:endParaRPr lang="en-US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  <p:grpSp>
          <p:nvGrpSpPr>
            <p:cNvPr id="19" name="Group 18"/>
            <p:cNvGrpSpPr/>
            <p:nvPr/>
          </p:nvGrpSpPr>
          <p:grpSpPr>
            <a:xfrm>
              <a:off x="837554" y="4260456"/>
              <a:ext cx="3124846" cy="369332"/>
              <a:chOff x="359606" y="3791588"/>
              <a:chExt cx="3124846" cy="369332"/>
            </a:xfrm>
          </p:grpSpPr>
          <p:cxnSp>
            <p:nvCxnSpPr>
              <p:cNvPr id="20" name="Straight Arrow Connector 19"/>
              <p:cNvCxnSpPr/>
              <p:nvPr/>
            </p:nvCxnSpPr>
            <p:spPr>
              <a:xfrm>
                <a:off x="359606" y="3962400"/>
                <a:ext cx="2861574" cy="0"/>
              </a:xfrm>
              <a:prstGeom prst="straightConnector1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1" name="TextBox 20"/>
              <p:cNvSpPr txBox="1"/>
              <p:nvPr/>
            </p:nvSpPr>
            <p:spPr>
              <a:xfrm>
                <a:off x="3200400" y="3791588"/>
                <a:ext cx="28405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x</a:t>
                </a:r>
                <a:endParaRPr lang="en-US" dirty="0">
                  <a:solidFill>
                    <a:schemeClr val="bg2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grpSp>
          <p:nvGrpSpPr>
            <p:cNvPr id="22" name="Group 21"/>
            <p:cNvGrpSpPr/>
            <p:nvPr/>
          </p:nvGrpSpPr>
          <p:grpSpPr>
            <a:xfrm>
              <a:off x="1086300" y="1198602"/>
              <a:ext cx="288862" cy="3537466"/>
              <a:chOff x="608352" y="729734"/>
              <a:chExt cx="288862" cy="3537466"/>
            </a:xfrm>
          </p:grpSpPr>
          <p:cxnSp>
            <p:nvCxnSpPr>
              <p:cNvPr id="23" name="Straight Arrow Connector 22"/>
              <p:cNvCxnSpPr/>
              <p:nvPr/>
            </p:nvCxnSpPr>
            <p:spPr>
              <a:xfrm flipH="1" flipV="1">
                <a:off x="753824" y="1107895"/>
                <a:ext cx="1286" cy="3159305"/>
              </a:xfrm>
              <a:prstGeom prst="straightConnector1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4" name="TextBox 23"/>
              <p:cNvSpPr txBox="1"/>
              <p:nvPr/>
            </p:nvSpPr>
            <p:spPr>
              <a:xfrm>
                <a:off x="608352" y="729734"/>
                <a:ext cx="28886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y</a:t>
                </a:r>
                <a:endParaRPr lang="en-US" dirty="0">
                  <a:solidFill>
                    <a:schemeClr val="bg2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grpSp>
          <p:nvGrpSpPr>
            <p:cNvPr id="25" name="Group 24"/>
            <p:cNvGrpSpPr/>
            <p:nvPr/>
          </p:nvGrpSpPr>
          <p:grpSpPr>
            <a:xfrm>
              <a:off x="1237143" y="3140611"/>
              <a:ext cx="2461985" cy="1284452"/>
              <a:chOff x="759195" y="2671743"/>
              <a:chExt cx="2461985" cy="1284452"/>
            </a:xfrm>
          </p:grpSpPr>
          <p:cxnSp>
            <p:nvCxnSpPr>
              <p:cNvPr id="26" name="Straight Arrow Connector 25"/>
              <p:cNvCxnSpPr/>
              <p:nvPr/>
            </p:nvCxnSpPr>
            <p:spPr>
              <a:xfrm flipV="1">
                <a:off x="759195" y="2895600"/>
                <a:ext cx="2136405" cy="1060595"/>
              </a:xfrm>
              <a:prstGeom prst="straightConnector1">
                <a:avLst/>
              </a:prstGeom>
              <a:ln w="57150">
                <a:solidFill>
                  <a:srgbClr val="00FFFF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7" name="Rectangle 26"/>
                  <p:cNvSpPr/>
                  <p:nvPr/>
                </p:nvSpPr>
                <p:spPr>
                  <a:xfrm>
                    <a:off x="2851848" y="2671743"/>
                    <a:ext cx="369332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⃑"/>
                              <m:ctrlPr>
                                <a:rPr lang="en-US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𝑣</m:t>
                              </m:r>
                            </m:e>
                          </m:acc>
                        </m:oMath>
                      </m:oMathPara>
                    </a14:m>
                    <a:endParaRPr lang="en-US" dirty="0">
                      <a:solidFill>
                        <a:srgbClr val="00FFFF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1" name="Rectangle 20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851848" y="2671743"/>
                    <a:ext cx="369332" cy="369332"/>
                  </a:xfrm>
                  <a:prstGeom prst="rect">
                    <a:avLst/>
                  </a:prstGeom>
                  <a:blipFill rotWithShape="1">
                    <a:blip r:embed="rId4"/>
                    <a:stretch>
                      <a:fillRect t="-6557" r="-15000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28" name="Group 27"/>
            <p:cNvGrpSpPr/>
            <p:nvPr/>
          </p:nvGrpSpPr>
          <p:grpSpPr>
            <a:xfrm>
              <a:off x="552507" y="1758877"/>
              <a:ext cx="2136405" cy="2086232"/>
              <a:chOff x="74559" y="1290009"/>
              <a:chExt cx="2136405" cy="2086232"/>
            </a:xfrm>
          </p:grpSpPr>
          <p:cxnSp>
            <p:nvCxnSpPr>
              <p:cNvPr id="29" name="Straight Arrow Connector 28"/>
              <p:cNvCxnSpPr/>
              <p:nvPr/>
            </p:nvCxnSpPr>
            <p:spPr>
              <a:xfrm rot="-2700000" flipV="1">
                <a:off x="74559" y="2315646"/>
                <a:ext cx="2136405" cy="1060595"/>
              </a:xfrm>
              <a:prstGeom prst="straightConnector1">
                <a:avLst/>
              </a:prstGeom>
              <a:ln w="57150">
                <a:solidFill>
                  <a:srgbClr val="FFFF0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0" name="Rectangle 29"/>
                  <p:cNvSpPr/>
                  <p:nvPr/>
                </p:nvSpPr>
                <p:spPr>
                  <a:xfrm>
                    <a:off x="1377777" y="1290009"/>
                    <a:ext cx="421910" cy="42582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⃑"/>
                              <m:ctrlPr>
                                <a:rPr lang="en-US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𝑣</m:t>
                              </m:r>
                              <m: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′</m:t>
                              </m:r>
                            </m:e>
                          </m:acc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22" name="Rectangle 21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377777" y="1290009"/>
                    <a:ext cx="421910" cy="425822"/>
                  </a:xfrm>
                  <a:prstGeom prst="rect">
                    <a:avLst/>
                  </a:prstGeom>
                  <a:blipFill rotWithShape="1">
                    <a:blip r:embed="rId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31" name="Straight Arrow Connector 30"/>
            <p:cNvCxnSpPr/>
            <p:nvPr/>
          </p:nvCxnSpPr>
          <p:spPr>
            <a:xfrm rot="-2160000" flipV="1">
              <a:off x="726890" y="2848426"/>
              <a:ext cx="2136405" cy="1060595"/>
            </a:xfrm>
            <a:prstGeom prst="straightConnector1">
              <a:avLst/>
            </a:prstGeom>
            <a:ln w="57150">
              <a:solidFill>
                <a:srgbClr val="FFFF00">
                  <a:alpha val="40000"/>
                </a:srgb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/>
            <p:nvPr/>
          </p:nvCxnSpPr>
          <p:spPr>
            <a:xfrm rot="-1620000" flipV="1">
              <a:off x="887937" y="2947867"/>
              <a:ext cx="2136405" cy="1060595"/>
            </a:xfrm>
            <a:prstGeom prst="straightConnector1">
              <a:avLst/>
            </a:prstGeom>
            <a:ln w="57150">
              <a:solidFill>
                <a:srgbClr val="FFFF00">
                  <a:alpha val="30000"/>
                </a:srgb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/>
            <p:nvPr/>
          </p:nvCxnSpPr>
          <p:spPr>
            <a:xfrm rot="-1080000" flipV="1">
              <a:off x="1025873" y="3070883"/>
              <a:ext cx="2136405" cy="1060595"/>
            </a:xfrm>
            <a:prstGeom prst="straightConnector1">
              <a:avLst/>
            </a:prstGeom>
            <a:ln w="57150">
              <a:solidFill>
                <a:srgbClr val="FFFF00">
                  <a:alpha val="20000"/>
                </a:srgb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/>
            <p:nvPr/>
          </p:nvCxnSpPr>
          <p:spPr>
            <a:xfrm rot="-540000" flipV="1">
              <a:off x="1143857" y="3214447"/>
              <a:ext cx="2136405" cy="1060595"/>
            </a:xfrm>
            <a:prstGeom prst="straightConnector1">
              <a:avLst/>
            </a:prstGeom>
            <a:ln w="57150">
              <a:solidFill>
                <a:srgbClr val="FFFF00">
                  <a:alpha val="10000"/>
                </a:srgb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5" name="Group 34"/>
            <p:cNvGrpSpPr/>
            <p:nvPr/>
          </p:nvGrpSpPr>
          <p:grpSpPr>
            <a:xfrm>
              <a:off x="1912756" y="3970587"/>
              <a:ext cx="470192" cy="479276"/>
              <a:chOff x="1434808" y="3501719"/>
              <a:chExt cx="470192" cy="479276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6" name="TextBox 35"/>
                  <p:cNvSpPr txBox="1"/>
                  <p:nvPr/>
                </p:nvSpPr>
                <p:spPr>
                  <a:xfrm>
                    <a:off x="1434808" y="3519330"/>
                    <a:ext cx="470192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400" i="1" smtClean="0">
                              <a:solidFill>
                                <a:srgbClr val="00FFFF"/>
                              </a:solidFill>
                              <a:latin typeface="Cambria Math"/>
                              <a:ea typeface="Cambria Math"/>
                            </a:rPr>
                            <m:t>𝜙</m:t>
                          </m:r>
                        </m:oMath>
                      </m:oMathPara>
                    </a14:m>
                    <a:endParaRPr lang="en-US" sz="2400" dirty="0"/>
                  </a:p>
                </p:txBody>
              </p:sp>
            </mc:Choice>
            <mc:Fallback xmlns="">
              <p:sp>
                <p:nvSpPr>
                  <p:cNvPr id="23" name="TextBox 2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434808" y="3519330"/>
                    <a:ext cx="470192" cy="461665"/>
                  </a:xfrm>
                  <a:prstGeom prst="rect">
                    <a:avLst/>
                  </a:prstGeom>
                  <a:blipFill rotWithShape="1">
                    <a:blip r:embed="rId6"/>
                    <a:stretch>
                      <a:fillRect l="-1282" r="-1282" b="-15789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39" name="Freeform 38"/>
              <p:cNvSpPr/>
              <p:nvPr/>
            </p:nvSpPr>
            <p:spPr>
              <a:xfrm>
                <a:off x="1750007" y="3501719"/>
                <a:ext cx="134211" cy="446825"/>
              </a:xfrm>
              <a:custGeom>
                <a:avLst/>
                <a:gdLst>
                  <a:gd name="connsiteX0" fmla="*/ 138545 w 138545"/>
                  <a:gd name="connsiteY0" fmla="*/ 429490 h 429490"/>
                  <a:gd name="connsiteX1" fmla="*/ 96982 w 138545"/>
                  <a:gd name="connsiteY1" fmla="*/ 180109 h 429490"/>
                  <a:gd name="connsiteX2" fmla="*/ 0 w 138545"/>
                  <a:gd name="connsiteY2" fmla="*/ 0 h 429490"/>
                  <a:gd name="connsiteX0" fmla="*/ 138545 w 138545"/>
                  <a:gd name="connsiteY0" fmla="*/ 429490 h 429490"/>
                  <a:gd name="connsiteX1" fmla="*/ 96982 w 138545"/>
                  <a:gd name="connsiteY1" fmla="*/ 180109 h 429490"/>
                  <a:gd name="connsiteX2" fmla="*/ 0 w 138545"/>
                  <a:gd name="connsiteY2" fmla="*/ 0 h 429490"/>
                  <a:gd name="connsiteX0" fmla="*/ 138545 w 138545"/>
                  <a:gd name="connsiteY0" fmla="*/ 429490 h 429490"/>
                  <a:gd name="connsiteX1" fmla="*/ 88315 w 138545"/>
                  <a:gd name="connsiteY1" fmla="*/ 154107 h 429490"/>
                  <a:gd name="connsiteX2" fmla="*/ 0 w 138545"/>
                  <a:gd name="connsiteY2" fmla="*/ 0 h 429490"/>
                  <a:gd name="connsiteX0" fmla="*/ 125544 w 125544"/>
                  <a:gd name="connsiteY0" fmla="*/ 442491 h 442491"/>
                  <a:gd name="connsiteX1" fmla="*/ 75314 w 125544"/>
                  <a:gd name="connsiteY1" fmla="*/ 167108 h 442491"/>
                  <a:gd name="connsiteX2" fmla="*/ 0 w 125544"/>
                  <a:gd name="connsiteY2" fmla="*/ 0 h 442491"/>
                  <a:gd name="connsiteX0" fmla="*/ 125544 w 125544"/>
                  <a:gd name="connsiteY0" fmla="*/ 442491 h 442491"/>
                  <a:gd name="connsiteX1" fmla="*/ 75314 w 125544"/>
                  <a:gd name="connsiteY1" fmla="*/ 167108 h 442491"/>
                  <a:gd name="connsiteX2" fmla="*/ 0 w 125544"/>
                  <a:gd name="connsiteY2" fmla="*/ 0 h 442491"/>
                  <a:gd name="connsiteX0" fmla="*/ 129877 w 129877"/>
                  <a:gd name="connsiteY0" fmla="*/ 429490 h 429490"/>
                  <a:gd name="connsiteX1" fmla="*/ 79647 w 129877"/>
                  <a:gd name="connsiteY1" fmla="*/ 154107 h 429490"/>
                  <a:gd name="connsiteX2" fmla="*/ 0 w 129877"/>
                  <a:gd name="connsiteY2" fmla="*/ 0 h 429490"/>
                  <a:gd name="connsiteX0" fmla="*/ 129877 w 129877"/>
                  <a:gd name="connsiteY0" fmla="*/ 429490 h 429490"/>
                  <a:gd name="connsiteX1" fmla="*/ 96982 w 129877"/>
                  <a:gd name="connsiteY1" fmla="*/ 184442 h 429490"/>
                  <a:gd name="connsiteX2" fmla="*/ 0 w 129877"/>
                  <a:gd name="connsiteY2" fmla="*/ 0 h 429490"/>
                  <a:gd name="connsiteX0" fmla="*/ 134211 w 134211"/>
                  <a:gd name="connsiteY0" fmla="*/ 446825 h 446825"/>
                  <a:gd name="connsiteX1" fmla="*/ 101316 w 134211"/>
                  <a:gd name="connsiteY1" fmla="*/ 201777 h 446825"/>
                  <a:gd name="connsiteX2" fmla="*/ 0 w 134211"/>
                  <a:gd name="connsiteY2" fmla="*/ 0 h 4468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34211" h="446825">
                    <a:moveTo>
                      <a:pt x="134211" y="446825"/>
                    </a:moveTo>
                    <a:cubicBezTo>
                      <a:pt x="133643" y="271252"/>
                      <a:pt x="123685" y="276248"/>
                      <a:pt x="101316" y="201777"/>
                    </a:cubicBezTo>
                    <a:cubicBezTo>
                      <a:pt x="78948" y="127306"/>
                      <a:pt x="36945" y="67264"/>
                      <a:pt x="0" y="0"/>
                    </a:cubicBezTo>
                  </a:path>
                </a:pathLst>
              </a:custGeom>
              <a:noFill/>
              <a:ln w="28575">
                <a:solidFill>
                  <a:srgbClr val="00FFFF"/>
                </a:solidFill>
                <a:headEnd type="none" w="med" len="med"/>
                <a:tailEnd type="triangl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3" name="Group 42"/>
            <p:cNvGrpSpPr/>
            <p:nvPr/>
          </p:nvGrpSpPr>
          <p:grpSpPr>
            <a:xfrm>
              <a:off x="1604697" y="3424417"/>
              <a:ext cx="593710" cy="614183"/>
              <a:chOff x="1126749" y="2955549"/>
              <a:chExt cx="593710" cy="614183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4" name="Rectangle 43"/>
                  <p:cNvSpPr/>
                  <p:nvPr/>
                </p:nvSpPr>
                <p:spPr>
                  <a:xfrm>
                    <a:off x="1219892" y="3108067"/>
                    <a:ext cx="435760" cy="461665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400" i="1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𝜃</m:t>
                          </m:r>
                        </m:oMath>
                      </m:oMathPara>
                    </a14:m>
                    <a:endParaRPr lang="en-US" sz="2400" dirty="0"/>
                  </a:p>
                </p:txBody>
              </p:sp>
            </mc:Choice>
            <mc:Fallback xmlns="">
              <p:sp>
                <p:nvSpPr>
                  <p:cNvPr id="44" name="Rectangle 43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219892" y="3108067"/>
                    <a:ext cx="435760" cy="461665"/>
                  </a:xfrm>
                  <a:prstGeom prst="rect">
                    <a:avLst/>
                  </a:prstGeom>
                  <a:blipFill rotWithShape="1">
                    <a:blip r:embed="rId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45" name="Freeform 44"/>
              <p:cNvSpPr/>
              <p:nvPr/>
            </p:nvSpPr>
            <p:spPr>
              <a:xfrm>
                <a:off x="1126749" y="2955549"/>
                <a:ext cx="593710" cy="476701"/>
              </a:xfrm>
              <a:custGeom>
                <a:avLst/>
                <a:gdLst>
                  <a:gd name="connsiteX0" fmla="*/ 611044 w 611044"/>
                  <a:gd name="connsiteY0" fmla="*/ 485368 h 485368"/>
                  <a:gd name="connsiteX1" fmla="*/ 355359 w 611044"/>
                  <a:gd name="connsiteY1" fmla="*/ 190680 h 485368"/>
                  <a:gd name="connsiteX2" fmla="*/ 0 w 611044"/>
                  <a:gd name="connsiteY2" fmla="*/ 0 h 485368"/>
                  <a:gd name="connsiteX0" fmla="*/ 611044 w 611044"/>
                  <a:gd name="connsiteY0" fmla="*/ 485368 h 485368"/>
                  <a:gd name="connsiteX1" fmla="*/ 355359 w 611044"/>
                  <a:gd name="connsiteY1" fmla="*/ 190680 h 485368"/>
                  <a:gd name="connsiteX2" fmla="*/ 0 w 611044"/>
                  <a:gd name="connsiteY2" fmla="*/ 0 h 485368"/>
                  <a:gd name="connsiteX0" fmla="*/ 611044 w 611044"/>
                  <a:gd name="connsiteY0" fmla="*/ 485368 h 485368"/>
                  <a:gd name="connsiteX1" fmla="*/ 342358 w 611044"/>
                  <a:gd name="connsiteY1" fmla="*/ 177679 h 485368"/>
                  <a:gd name="connsiteX2" fmla="*/ 0 w 611044"/>
                  <a:gd name="connsiteY2" fmla="*/ 0 h 485368"/>
                  <a:gd name="connsiteX0" fmla="*/ 611044 w 611044"/>
                  <a:gd name="connsiteY0" fmla="*/ 485368 h 485368"/>
                  <a:gd name="connsiteX1" fmla="*/ 342358 w 611044"/>
                  <a:gd name="connsiteY1" fmla="*/ 177679 h 485368"/>
                  <a:gd name="connsiteX2" fmla="*/ 0 w 611044"/>
                  <a:gd name="connsiteY2" fmla="*/ 0 h 485368"/>
                  <a:gd name="connsiteX0" fmla="*/ 593710 w 593710"/>
                  <a:gd name="connsiteY0" fmla="*/ 476701 h 476701"/>
                  <a:gd name="connsiteX1" fmla="*/ 325024 w 593710"/>
                  <a:gd name="connsiteY1" fmla="*/ 169012 h 476701"/>
                  <a:gd name="connsiteX2" fmla="*/ 0 w 593710"/>
                  <a:gd name="connsiteY2" fmla="*/ 0 h 476701"/>
                  <a:gd name="connsiteX0" fmla="*/ 593710 w 593710"/>
                  <a:gd name="connsiteY0" fmla="*/ 476701 h 476701"/>
                  <a:gd name="connsiteX1" fmla="*/ 325024 w 593710"/>
                  <a:gd name="connsiteY1" fmla="*/ 169012 h 476701"/>
                  <a:gd name="connsiteX2" fmla="*/ 0 w 593710"/>
                  <a:gd name="connsiteY2" fmla="*/ 0 h 4767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93710" h="476701">
                    <a:moveTo>
                      <a:pt x="593710" y="476701"/>
                    </a:moveTo>
                    <a:cubicBezTo>
                      <a:pt x="495120" y="330802"/>
                      <a:pt x="423976" y="248462"/>
                      <a:pt x="325024" y="169012"/>
                    </a:cubicBezTo>
                    <a:cubicBezTo>
                      <a:pt x="226072" y="89562"/>
                      <a:pt x="148427" y="59225"/>
                      <a:pt x="0" y="0"/>
                    </a:cubicBezTo>
                  </a:path>
                </a:pathLst>
              </a:custGeom>
              <a:noFill/>
              <a:ln w="28575">
                <a:solidFill>
                  <a:srgbClr val="FFFF00"/>
                </a:solidFill>
                <a:headEnd type="none" w="med" len="med"/>
                <a:tailEnd type="triangl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1600200" y="5334000"/>
                <a:ext cx="1718612" cy="53694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⃑"/>
                          <m:ctrlPr>
                            <a:rPr lang="en-US" sz="240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𝑣</m:t>
                          </m:r>
                          <m:r>
                            <a:rPr lang="en-US" sz="2400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′</m:t>
                          </m:r>
                        </m:e>
                      </m:acc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acc>
                        <m:accPr>
                          <m:chr m:val="̂"/>
                          <m:ctrlPr>
                            <a:rPr lang="en-US" sz="2400" b="0" i="1" smtClean="0">
                              <a:solidFill>
                                <a:srgbClr val="FF9999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solidFill>
                                <a:srgbClr val="FF9999"/>
                              </a:solidFill>
                              <a:latin typeface="Cambria Math"/>
                            </a:rPr>
                            <m:t>𝑅</m:t>
                          </m:r>
                        </m:e>
                      </m:acc>
                      <m:d>
                        <m:dPr>
                          <m:ctrlPr>
                            <a:rPr lang="en-US" sz="240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400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𝜃</m:t>
                          </m:r>
                        </m:e>
                      </m:d>
                      <m:acc>
                        <m:accPr>
                          <m:chr m:val="⃑"/>
                          <m:ctrlPr>
                            <a:rPr lang="en-US" sz="240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𝑣</m:t>
                          </m:r>
                        </m:e>
                      </m:acc>
                    </m:oMath>
                  </m:oMathPara>
                </a14:m>
                <a:endParaRPr lang="en-US" sz="2400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0200" y="5334000"/>
                <a:ext cx="1718612" cy="53694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/>
              <p:cNvSpPr txBox="1"/>
              <p:nvPr/>
            </p:nvSpPr>
            <p:spPr>
              <a:xfrm>
                <a:off x="6038798" y="1524000"/>
                <a:ext cx="1571199" cy="49475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𝜆</m:t>
                          </m:r>
                        </m:e>
                        <m:sub>
                          <m:r>
                            <a:rPr lang="en-US" sz="2400" i="1" smtClean="0">
                              <a:latin typeface="Cambria Math"/>
                              <a:ea typeface="Cambria Math"/>
                            </a:rPr>
                            <m:t>±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𝑒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±</m:t>
                          </m:r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𝑖</m:t>
                          </m:r>
                          <m:r>
                            <a:rPr lang="en-US" sz="2400" b="0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𝜃</m:t>
                          </m:r>
                        </m:sup>
                      </m:sSup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55" name="TextBox 5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38798" y="1524000"/>
                <a:ext cx="1571199" cy="494751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/>
              <p:cNvSpPr txBox="1"/>
              <p:nvPr/>
            </p:nvSpPr>
            <p:spPr>
              <a:xfrm>
                <a:off x="6038798" y="2590800"/>
                <a:ext cx="1817421" cy="98065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sz="240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mPr>
                            <m:mr>
                              <m:e>
                                <m:sSubSup>
                                  <m:sSubSupPr>
                                    <m:ctrlPr>
                                      <a:rPr lang="en-US" sz="2400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2400" i="1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US" sz="2400" i="1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𝑥</m:t>
                                    </m:r>
                                  </m:sub>
                                  <m:sup>
                                    <m:r>
                                      <a:rPr lang="en-US" sz="2400" i="1">
                                        <a:latin typeface="Cambria Math"/>
                                        <a:ea typeface="Cambria Math"/>
                                      </a:rPr>
                                      <m:t>±</m:t>
                                    </m:r>
                                  </m:sup>
                                </m:sSubSup>
                              </m:e>
                            </m:mr>
                            <m:mr>
                              <m:e>
                                <m:sSubSup>
                                  <m:sSubSupPr>
                                    <m:ctrlPr>
                                      <a:rPr lang="en-US" sz="2400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2400" i="1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US" sz="2400" i="1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𝑦</m:t>
                                    </m:r>
                                  </m:sub>
                                  <m:sup>
                                    <m:r>
                                      <a:rPr lang="en-US" sz="2400" i="1">
                                        <a:latin typeface="Cambria Math"/>
                                        <a:ea typeface="Cambria Math"/>
                                      </a:rPr>
                                      <m:t>±</m:t>
                                    </m:r>
                                  </m:sup>
                                </m:sSubSup>
                              </m:e>
                            </m:mr>
                          </m:m>
                        </m:e>
                      </m:d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400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∓</m:t>
                                </m:r>
                                <m:r>
                                  <a:rPr lang="en-US" sz="2400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𝑖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400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38798" y="2590800"/>
                <a:ext cx="1817421" cy="980653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/>
              <p:cNvSpPr txBox="1"/>
              <p:nvPr/>
            </p:nvSpPr>
            <p:spPr>
              <a:xfrm>
                <a:off x="4724400" y="4191000"/>
                <a:ext cx="4362918" cy="170944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acc>
                            <m:accPr>
                              <m:chr m:val="̂"/>
                              <m:ctrlPr>
                                <a:rPr lang="en-US" sz="2400" i="1">
                                  <a:solidFill>
                                    <a:srgbClr val="FF9999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2400" i="1">
                                  <a:solidFill>
                                    <a:srgbClr val="FF9999"/>
                                  </a:solidFill>
                                  <a:latin typeface="Cambria Math"/>
                                </a:rPr>
                                <m:t>𝑅</m:t>
                              </m:r>
                            </m:e>
                          </m:acc>
                        </m:e>
                        <m:sup>
                          <m:r>
                            <a:rPr lang="en-US" sz="2400" b="0" i="1" smtClean="0">
                              <a:solidFill>
                                <a:srgbClr val="CC66FF"/>
                              </a:solidFill>
                              <a:latin typeface="Cambria Math"/>
                            </a:rPr>
                            <m:t>𝑁</m:t>
                          </m:r>
                        </m:sup>
                      </m:sSup>
                      <m:d>
                        <m:dPr>
                          <m:ctrlP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400" i="1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𝜃</m:t>
                          </m:r>
                        </m:e>
                      </m:d>
                      <m:acc>
                        <m:accPr>
                          <m:chr m:val="⃑"/>
                          <m:ctrlPr>
                            <a:rPr lang="en-US" sz="2400" b="0" i="1" smtClean="0">
                              <a:solidFill>
                                <a:srgbClr val="FF9999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solidFill>
                                <a:srgbClr val="FF9999"/>
                              </a:solidFill>
                              <a:latin typeface="Cambria Math"/>
                            </a:rPr>
                            <m:t>𝑤</m:t>
                          </m:r>
                        </m:e>
                      </m:acc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→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FF9999"/>
                              </a:solidFill>
                              <a:latin typeface="Cambria Math"/>
                              <a:ea typeface="Cambria Math"/>
                            </a:rPr>
                            <m:t>𝑤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+</m:t>
                          </m:r>
                        </m:sub>
                      </m:sSub>
                      <m:sSup>
                        <m:sSupPr>
                          <m:ctrlP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/>
                            </a:rPr>
                            <m:t>𝑒</m:t>
                          </m:r>
                        </m:e>
                        <m:sup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+</m:t>
                          </m:r>
                          <m: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𝑖</m:t>
                          </m:r>
                          <m:r>
                            <a:rPr lang="en-US" sz="2400" i="1">
                              <a:solidFill>
                                <a:srgbClr val="CC66FF"/>
                              </a:solidFill>
                              <a:latin typeface="Cambria Math"/>
                            </a:rPr>
                            <m:t>𝑁</m:t>
                          </m:r>
                          <m:r>
                            <a:rPr lang="en-US" sz="2400" i="1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𝜃</m:t>
                          </m:r>
                        </m:sup>
                      </m:sSup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400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b="0" i="1" smtClean="0">
                                    <a:latin typeface="Cambria Math"/>
                                    <a:ea typeface="Cambria Math"/>
                                  </a:rPr>
                                  <m:t>−</m:t>
                                </m:r>
                                <m:r>
                                  <a:rPr lang="en-US" sz="2400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𝑖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US" sz="2400" b="0" i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400" i="1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FF9999"/>
                              </a:solidFill>
                              <a:latin typeface="Cambria Math"/>
                              <a:ea typeface="Cambria Math"/>
                            </a:rPr>
                            <m:t>𝑤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−</m:t>
                          </m:r>
                        </m:sub>
                      </m:sSub>
                      <m:sSup>
                        <m:sSupPr>
                          <m:ctrlP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/>
                            </a:rPr>
                            <m:t>𝑒</m:t>
                          </m:r>
                        </m:e>
                        <m:sup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𝑖</m:t>
                          </m:r>
                          <m:r>
                            <a:rPr lang="en-US" sz="2400" i="1">
                              <a:solidFill>
                                <a:srgbClr val="CC66FF"/>
                              </a:solidFill>
                              <a:latin typeface="Cambria Math"/>
                            </a:rPr>
                            <m:t>𝑁</m:t>
                          </m:r>
                          <m:r>
                            <a:rPr lang="en-US" sz="2400" i="1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𝜃</m:t>
                          </m:r>
                        </m:sup>
                      </m:sSup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400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b="0" i="1" smtClean="0">
                                    <a:latin typeface="Cambria Math"/>
                                    <a:ea typeface="Cambria Math"/>
                                  </a:rPr>
                                  <m:t>+</m:t>
                                </m:r>
                                <m:r>
                                  <a:rPr lang="en-US" sz="2400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𝑖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4400" y="4191000"/>
                <a:ext cx="4362918" cy="1709442"/>
              </a:xfrm>
              <a:prstGeom prst="rect">
                <a:avLst/>
              </a:prstGeom>
              <a:blipFill rotWithShape="1">
                <a:blip r:embed="rId11"/>
                <a:stretch>
                  <a:fillRect t="-7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680036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Isosceles Triangle 89"/>
          <p:cNvSpPr/>
          <p:nvPr/>
        </p:nvSpPr>
        <p:spPr>
          <a:xfrm>
            <a:off x="1237355" y="2192370"/>
            <a:ext cx="764351" cy="2232970"/>
          </a:xfrm>
          <a:prstGeom prst="triangle">
            <a:avLst>
              <a:gd name="adj" fmla="val 100000"/>
            </a:avLst>
          </a:prstGeom>
          <a:gradFill flip="none" rotWithShape="1">
            <a:gsLst>
              <a:gs pos="0">
                <a:srgbClr val="FFF200">
                  <a:alpha val="25000"/>
                </a:srgbClr>
              </a:gs>
              <a:gs pos="100000">
                <a:srgbClr val="FF7A00">
                  <a:alpha val="25000"/>
                </a:srgbClr>
              </a:gs>
            </a:gsLst>
            <a:lin ang="5400000" scaled="0"/>
            <a:tileRect l="-100000" b="-100000"/>
          </a:gra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Isosceles Triangle 28"/>
          <p:cNvSpPr/>
          <p:nvPr/>
        </p:nvSpPr>
        <p:spPr>
          <a:xfrm>
            <a:off x="1237354" y="3364468"/>
            <a:ext cx="2136193" cy="1076097"/>
          </a:xfrm>
          <a:prstGeom prst="triangle">
            <a:avLst>
              <a:gd name="adj" fmla="val 100000"/>
            </a:avLst>
          </a:prstGeom>
          <a:gradFill flip="none" rotWithShape="1">
            <a:gsLst>
              <a:gs pos="100000">
                <a:srgbClr val="00B0F0">
                  <a:alpha val="25000"/>
                </a:srgbClr>
              </a:gs>
              <a:gs pos="0">
                <a:srgbClr val="0070C0">
                  <a:alpha val="25000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Rotating a vector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503223" y="762000"/>
                <a:ext cx="2268249" cy="6126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⃑"/>
                          <m:ctrlPr>
                            <a:rPr lang="en-US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𝑣</m:t>
                          </m:r>
                        </m:e>
                      </m:acc>
                      <m:r>
                        <a:rPr lang="en-US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→</m:t>
                      </m:r>
                      <m:d>
                        <m:dPr>
                          <m:begChr m:val="["/>
                          <m:endChr m:val="]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𝑣</m:t>
                                </m:r>
                                <m:func>
                                  <m:funcPr>
                                    <m:ctrlPr>
                                      <a:rPr lang="en-US" b="0" i="1" smtClean="0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  <m:brk m:alnAt="7"/>
                                      </m:rPr>
                                      <a:rPr lang="en-US" b="0" i="0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c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n-US" b="0" i="0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os</m:t>
                                    </m:r>
                                  </m:fName>
                                  <m:e>
                                    <m:r>
                                      <a:rPr lang="en-US" b="0" i="1" smtClean="0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𝜙</m:t>
                                    </m:r>
                                  </m:e>
                                </m:func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𝑣</m:t>
                                </m:r>
                                <m:func>
                                  <m:funcPr>
                                    <m:ctrlPr>
                                      <a:rPr lang="en-US" b="0" i="1" smtClean="0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b="0" i="0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sin</m:t>
                                    </m:r>
                                  </m:fName>
                                  <m:e>
                                    <m:r>
                                      <a:rPr lang="en-US" b="0" i="1" smtClean="0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𝜙</m:t>
                                    </m:r>
                                  </m:e>
                                </m:func>
                              </m:e>
                            </m:mr>
                          </m:m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b="0" i="1" smtClean="0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𝑥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b="0" i="1" smtClean="0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𝑦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3223" y="762000"/>
                <a:ext cx="2268249" cy="612668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3" name="TextBox 72"/>
              <p:cNvSpPr txBox="1"/>
              <p:nvPr/>
            </p:nvSpPr>
            <p:spPr>
              <a:xfrm>
                <a:off x="4427023" y="1600200"/>
                <a:ext cx="2177391" cy="6422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⃑"/>
                          <m:ctrlPr>
                            <a:rPr lang="en-US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𝑣</m:t>
                          </m:r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′</m:t>
                          </m:r>
                        </m:e>
                      </m:acc>
                      <m:r>
                        <a:rPr lang="en-US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→</m:t>
                      </m:r>
                      <m:d>
                        <m:dPr>
                          <m:begChr m:val="["/>
                          <m:endChr m:val="]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𝑣</m:t>
                                </m:r>
                                <m:func>
                                  <m:funcPr>
                                    <m:ctrlPr>
                                      <a:rPr lang="en-US" b="0" i="1" smtClean="0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  <m:brk m:alnAt="7"/>
                                      </m:rPr>
                                      <a:rPr lang="en-US" b="0" i="0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c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n-US" b="0" i="0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os</m:t>
                                    </m:r>
                                  </m:fName>
                                  <m:e>
                                    <m:d>
                                      <m:dPr>
                                        <m:ctrlPr>
                                          <a:rPr lang="en-US" b="0" i="1" smtClean="0">
                                            <a:solidFill>
                                              <a:schemeClr val="bg2">
                                                <a:lumMod val="40000"/>
                                                <a:lumOff val="60000"/>
                                              </a:schemeClr>
                                            </a:solidFill>
                                            <a:latin typeface="Cambria Math"/>
                                            <a:ea typeface="Cambria Math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b="0" i="1" smtClean="0">
                                            <a:solidFill>
                                              <a:srgbClr val="00FFFF"/>
                                            </a:solidFill>
                                            <a:latin typeface="Cambria Math"/>
                                            <a:ea typeface="Cambria Math"/>
                                          </a:rPr>
                                          <m:t>𝜙</m:t>
                                        </m:r>
                                        <m:r>
                                          <a:rPr lang="en-US" b="0" i="1" smtClean="0">
                                            <a:solidFill>
                                              <a:schemeClr val="bg2">
                                                <a:lumMod val="40000"/>
                                                <a:lumOff val="60000"/>
                                              </a:schemeClr>
                                            </a:solidFill>
                                            <a:latin typeface="Cambria Math"/>
                                            <a:ea typeface="Cambria Math"/>
                                          </a:rPr>
                                          <m:t>+</m:t>
                                        </m:r>
                                        <m:r>
                                          <a:rPr lang="en-US" b="0" i="1" smtClean="0">
                                            <a:solidFill>
                                              <a:srgbClr val="FFFF00"/>
                                            </a:solidFill>
                                            <a:latin typeface="Cambria Math"/>
                                            <a:ea typeface="Cambria Math"/>
                                          </a:rPr>
                                          <m:t>𝜃</m:t>
                                        </m:r>
                                      </m:e>
                                    </m:d>
                                  </m:e>
                                </m:func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𝑣</m:t>
                                </m:r>
                                <m:func>
                                  <m:funcPr>
                                    <m:ctrlPr>
                                      <a:rPr lang="en-US" b="0" i="1" smtClean="0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b="0" i="0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sin</m:t>
                                    </m:r>
                                  </m:fName>
                                  <m:e>
                                    <m:d>
                                      <m:dPr>
                                        <m:ctrlPr>
                                          <a:rPr lang="en-US" b="0" i="1" smtClean="0">
                                            <a:solidFill>
                                              <a:schemeClr val="bg2">
                                                <a:lumMod val="40000"/>
                                                <a:lumOff val="60000"/>
                                              </a:schemeClr>
                                            </a:solidFill>
                                            <a:latin typeface="Cambria Math"/>
                                            <a:ea typeface="Cambria Math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b="0" i="1" smtClean="0">
                                            <a:solidFill>
                                              <a:srgbClr val="00FFFF"/>
                                            </a:solidFill>
                                            <a:latin typeface="Cambria Math"/>
                                            <a:ea typeface="Cambria Math"/>
                                          </a:rPr>
                                          <m:t>𝜙</m:t>
                                        </m:r>
                                        <m:r>
                                          <a:rPr lang="en-US" b="0" i="1" smtClean="0">
                                            <a:solidFill>
                                              <a:schemeClr val="bg2">
                                                <a:lumMod val="40000"/>
                                                <a:lumOff val="60000"/>
                                              </a:schemeClr>
                                            </a:solidFill>
                                            <a:latin typeface="Cambria Math"/>
                                            <a:ea typeface="Cambria Math"/>
                                          </a:rPr>
                                          <m:t>+</m:t>
                                        </m:r>
                                        <m:r>
                                          <a:rPr lang="en-US" b="0" i="1" smtClean="0">
                                            <a:solidFill>
                                              <a:srgbClr val="FFFF00"/>
                                            </a:solidFill>
                                            <a:latin typeface="Cambria Math"/>
                                            <a:ea typeface="Cambria Math"/>
                                          </a:rPr>
                                          <m:t>𝜃</m:t>
                                        </m:r>
                                      </m:e>
                                    </m:d>
                                  </m:e>
                                </m:func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73" name="TextBox 7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7023" y="1600200"/>
                <a:ext cx="2177391" cy="64229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921602" y="44312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0</a:t>
            </a:r>
            <a:endParaRPr lang="en-US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grpSp>
        <p:nvGrpSpPr>
          <p:cNvPr id="34" name="Group 33"/>
          <p:cNvGrpSpPr/>
          <p:nvPr/>
        </p:nvGrpSpPr>
        <p:grpSpPr>
          <a:xfrm>
            <a:off x="837554" y="4260456"/>
            <a:ext cx="3124846" cy="369332"/>
            <a:chOff x="359606" y="3791588"/>
            <a:chExt cx="3124846" cy="369332"/>
          </a:xfrm>
        </p:grpSpPr>
        <p:cxnSp>
          <p:nvCxnSpPr>
            <p:cNvPr id="43" name="Straight Arrow Connector 42"/>
            <p:cNvCxnSpPr/>
            <p:nvPr/>
          </p:nvCxnSpPr>
          <p:spPr>
            <a:xfrm>
              <a:off x="359606" y="3962400"/>
              <a:ext cx="2861574" cy="0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3200400" y="3791588"/>
              <a:ext cx="2840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x</a:t>
              </a:r>
              <a:endParaRPr lang="en-US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1086300" y="1198602"/>
            <a:ext cx="288862" cy="3537466"/>
            <a:chOff x="608352" y="729734"/>
            <a:chExt cx="288862" cy="3537466"/>
          </a:xfrm>
        </p:grpSpPr>
        <p:cxnSp>
          <p:nvCxnSpPr>
            <p:cNvPr id="46" name="Straight Arrow Connector 45"/>
            <p:cNvCxnSpPr/>
            <p:nvPr/>
          </p:nvCxnSpPr>
          <p:spPr>
            <a:xfrm flipH="1" flipV="1">
              <a:off x="753824" y="1107895"/>
              <a:ext cx="1286" cy="3159305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5" name="TextBox 74"/>
            <p:cNvSpPr txBox="1"/>
            <p:nvPr/>
          </p:nvSpPr>
          <p:spPr>
            <a:xfrm>
              <a:off x="608352" y="729734"/>
              <a:ext cx="2888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y</a:t>
              </a:r>
              <a:endParaRPr lang="en-US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1237143" y="3140611"/>
            <a:ext cx="2461985" cy="1284452"/>
            <a:chOff x="759195" y="2671743"/>
            <a:chExt cx="2461985" cy="1284452"/>
          </a:xfrm>
        </p:grpSpPr>
        <p:cxnSp>
          <p:nvCxnSpPr>
            <p:cNvPr id="17" name="Straight Arrow Connector 16"/>
            <p:cNvCxnSpPr/>
            <p:nvPr/>
          </p:nvCxnSpPr>
          <p:spPr>
            <a:xfrm flipV="1">
              <a:off x="759195" y="2895600"/>
              <a:ext cx="2136405" cy="1060595"/>
            </a:xfrm>
            <a:prstGeom prst="straightConnector1">
              <a:avLst/>
            </a:prstGeom>
            <a:ln w="57150">
              <a:solidFill>
                <a:srgbClr val="00FFFF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Rectangle 20"/>
                <p:cNvSpPr/>
                <p:nvPr/>
              </p:nvSpPr>
              <p:spPr>
                <a:xfrm>
                  <a:off x="2851848" y="2671743"/>
                  <a:ext cx="36933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⃑"/>
                            <m:ctrlPr>
                              <a:rPr lang="en-US" i="1" smtClean="0">
                                <a:solidFill>
                                  <a:srgbClr val="00FFFF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i="1">
                                <a:solidFill>
                                  <a:srgbClr val="00FFFF"/>
                                </a:solidFill>
                                <a:latin typeface="Cambria Math"/>
                              </a:rPr>
                              <m:t>𝑣</m:t>
                            </m:r>
                          </m:e>
                        </m:acc>
                      </m:oMath>
                    </m:oMathPara>
                  </a14:m>
                  <a:endParaRPr lang="en-US" dirty="0">
                    <a:solidFill>
                      <a:srgbClr val="00FFFF"/>
                    </a:solidFill>
                  </a:endParaRPr>
                </a:p>
              </p:txBody>
            </p:sp>
          </mc:Choice>
          <mc:Fallback xmlns="">
            <p:sp>
              <p:nvSpPr>
                <p:cNvPr id="21" name="Rectangle 2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51848" y="2671743"/>
                  <a:ext cx="369332" cy="369332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t="-6557" r="-1500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5" name="Group 34"/>
          <p:cNvGrpSpPr/>
          <p:nvPr/>
        </p:nvGrpSpPr>
        <p:grpSpPr>
          <a:xfrm>
            <a:off x="552507" y="1758877"/>
            <a:ext cx="2136405" cy="2086232"/>
            <a:chOff x="74559" y="1290009"/>
            <a:chExt cx="2136405" cy="2086232"/>
          </a:xfrm>
        </p:grpSpPr>
        <p:cxnSp>
          <p:nvCxnSpPr>
            <p:cNvPr id="76" name="Straight Arrow Connector 75"/>
            <p:cNvCxnSpPr/>
            <p:nvPr/>
          </p:nvCxnSpPr>
          <p:spPr>
            <a:xfrm rot="-2700000" flipV="1">
              <a:off x="74559" y="2315646"/>
              <a:ext cx="2136405" cy="1060595"/>
            </a:xfrm>
            <a:prstGeom prst="straightConnector1">
              <a:avLst/>
            </a:prstGeom>
            <a:ln w="57150">
              <a:solidFill>
                <a:srgbClr val="FFFF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Rectangle 21"/>
                <p:cNvSpPr/>
                <p:nvPr/>
              </p:nvSpPr>
              <p:spPr>
                <a:xfrm>
                  <a:off x="1377777" y="1290009"/>
                  <a:ext cx="421910" cy="42582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⃑"/>
                            <m:ctrlPr>
                              <a:rPr lang="en-US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𝑣</m:t>
                            </m:r>
                            <m:r>
                              <a:rPr lang="en-US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′</m:t>
                            </m:r>
                          </m:e>
                        </m:acc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2" name="Rectangle 2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377777" y="1290009"/>
                  <a:ext cx="421910" cy="425822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78" name="Straight Arrow Connector 77"/>
          <p:cNvCxnSpPr/>
          <p:nvPr/>
        </p:nvCxnSpPr>
        <p:spPr>
          <a:xfrm rot="-2160000" flipV="1">
            <a:off x="726890" y="2848426"/>
            <a:ext cx="2136405" cy="1060595"/>
          </a:xfrm>
          <a:prstGeom prst="straightConnector1">
            <a:avLst/>
          </a:prstGeom>
          <a:ln w="57150">
            <a:solidFill>
              <a:srgbClr val="FFFF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/>
          <p:nvPr/>
        </p:nvCxnSpPr>
        <p:spPr>
          <a:xfrm rot="-1620000" flipV="1">
            <a:off x="887937" y="2947867"/>
            <a:ext cx="2136405" cy="1060595"/>
          </a:xfrm>
          <a:prstGeom prst="straightConnector1">
            <a:avLst/>
          </a:prstGeom>
          <a:ln w="57150">
            <a:solidFill>
              <a:srgbClr val="FFFF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/>
          <p:nvPr/>
        </p:nvCxnSpPr>
        <p:spPr>
          <a:xfrm rot="-1080000" flipV="1">
            <a:off x="1025873" y="3070883"/>
            <a:ext cx="2136405" cy="1060595"/>
          </a:xfrm>
          <a:prstGeom prst="straightConnector1">
            <a:avLst/>
          </a:prstGeom>
          <a:ln w="57150">
            <a:solidFill>
              <a:srgbClr val="FFFF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/>
          <p:nvPr/>
        </p:nvCxnSpPr>
        <p:spPr>
          <a:xfrm rot="-540000" flipV="1">
            <a:off x="1143857" y="3214447"/>
            <a:ext cx="2136405" cy="1060595"/>
          </a:xfrm>
          <a:prstGeom prst="straightConnector1">
            <a:avLst/>
          </a:prstGeom>
          <a:ln w="57150">
            <a:solidFill>
              <a:srgbClr val="FFFF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6" name="Group 35"/>
          <p:cNvGrpSpPr/>
          <p:nvPr/>
        </p:nvGrpSpPr>
        <p:grpSpPr>
          <a:xfrm>
            <a:off x="1912756" y="3970587"/>
            <a:ext cx="470192" cy="479276"/>
            <a:chOff x="1434808" y="3501719"/>
            <a:chExt cx="470192" cy="47927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/>
                <p:cNvSpPr txBox="1"/>
                <p:nvPr/>
              </p:nvSpPr>
              <p:spPr>
                <a:xfrm>
                  <a:off x="1434808" y="3519330"/>
                  <a:ext cx="47019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i="1" smtClean="0">
                            <a:solidFill>
                              <a:srgbClr val="00FFFF"/>
                            </a:solidFill>
                            <a:latin typeface="Cambria Math"/>
                            <a:ea typeface="Cambria Math"/>
                          </a:rPr>
                          <m:t>𝜙</m:t>
                        </m:r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34808" y="3519330"/>
                  <a:ext cx="470192" cy="461665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 l="-1282" r="-1282" b="-15789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6" name="Freeform 25"/>
            <p:cNvSpPr/>
            <p:nvPr/>
          </p:nvSpPr>
          <p:spPr>
            <a:xfrm>
              <a:off x="1750007" y="3501719"/>
              <a:ext cx="134211" cy="446825"/>
            </a:xfrm>
            <a:custGeom>
              <a:avLst/>
              <a:gdLst>
                <a:gd name="connsiteX0" fmla="*/ 138545 w 138545"/>
                <a:gd name="connsiteY0" fmla="*/ 429490 h 429490"/>
                <a:gd name="connsiteX1" fmla="*/ 96982 w 138545"/>
                <a:gd name="connsiteY1" fmla="*/ 180109 h 429490"/>
                <a:gd name="connsiteX2" fmla="*/ 0 w 138545"/>
                <a:gd name="connsiteY2" fmla="*/ 0 h 429490"/>
                <a:gd name="connsiteX0" fmla="*/ 138545 w 138545"/>
                <a:gd name="connsiteY0" fmla="*/ 429490 h 429490"/>
                <a:gd name="connsiteX1" fmla="*/ 96982 w 138545"/>
                <a:gd name="connsiteY1" fmla="*/ 180109 h 429490"/>
                <a:gd name="connsiteX2" fmla="*/ 0 w 138545"/>
                <a:gd name="connsiteY2" fmla="*/ 0 h 429490"/>
                <a:gd name="connsiteX0" fmla="*/ 138545 w 138545"/>
                <a:gd name="connsiteY0" fmla="*/ 429490 h 429490"/>
                <a:gd name="connsiteX1" fmla="*/ 88315 w 138545"/>
                <a:gd name="connsiteY1" fmla="*/ 154107 h 429490"/>
                <a:gd name="connsiteX2" fmla="*/ 0 w 138545"/>
                <a:gd name="connsiteY2" fmla="*/ 0 h 429490"/>
                <a:gd name="connsiteX0" fmla="*/ 125544 w 125544"/>
                <a:gd name="connsiteY0" fmla="*/ 442491 h 442491"/>
                <a:gd name="connsiteX1" fmla="*/ 75314 w 125544"/>
                <a:gd name="connsiteY1" fmla="*/ 167108 h 442491"/>
                <a:gd name="connsiteX2" fmla="*/ 0 w 125544"/>
                <a:gd name="connsiteY2" fmla="*/ 0 h 442491"/>
                <a:gd name="connsiteX0" fmla="*/ 125544 w 125544"/>
                <a:gd name="connsiteY0" fmla="*/ 442491 h 442491"/>
                <a:gd name="connsiteX1" fmla="*/ 75314 w 125544"/>
                <a:gd name="connsiteY1" fmla="*/ 167108 h 442491"/>
                <a:gd name="connsiteX2" fmla="*/ 0 w 125544"/>
                <a:gd name="connsiteY2" fmla="*/ 0 h 442491"/>
                <a:gd name="connsiteX0" fmla="*/ 129877 w 129877"/>
                <a:gd name="connsiteY0" fmla="*/ 429490 h 429490"/>
                <a:gd name="connsiteX1" fmla="*/ 79647 w 129877"/>
                <a:gd name="connsiteY1" fmla="*/ 154107 h 429490"/>
                <a:gd name="connsiteX2" fmla="*/ 0 w 129877"/>
                <a:gd name="connsiteY2" fmla="*/ 0 h 429490"/>
                <a:gd name="connsiteX0" fmla="*/ 129877 w 129877"/>
                <a:gd name="connsiteY0" fmla="*/ 429490 h 429490"/>
                <a:gd name="connsiteX1" fmla="*/ 96982 w 129877"/>
                <a:gd name="connsiteY1" fmla="*/ 184442 h 429490"/>
                <a:gd name="connsiteX2" fmla="*/ 0 w 129877"/>
                <a:gd name="connsiteY2" fmla="*/ 0 h 429490"/>
                <a:gd name="connsiteX0" fmla="*/ 134211 w 134211"/>
                <a:gd name="connsiteY0" fmla="*/ 446825 h 446825"/>
                <a:gd name="connsiteX1" fmla="*/ 101316 w 134211"/>
                <a:gd name="connsiteY1" fmla="*/ 201777 h 446825"/>
                <a:gd name="connsiteX2" fmla="*/ 0 w 134211"/>
                <a:gd name="connsiteY2" fmla="*/ 0 h 446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34211" h="446825">
                  <a:moveTo>
                    <a:pt x="134211" y="446825"/>
                  </a:moveTo>
                  <a:cubicBezTo>
                    <a:pt x="133643" y="271252"/>
                    <a:pt x="123685" y="276248"/>
                    <a:pt x="101316" y="201777"/>
                  </a:cubicBezTo>
                  <a:cubicBezTo>
                    <a:pt x="78948" y="127306"/>
                    <a:pt x="36945" y="67264"/>
                    <a:pt x="0" y="0"/>
                  </a:cubicBezTo>
                </a:path>
              </a:pathLst>
            </a:custGeom>
            <a:noFill/>
            <a:ln w="28575">
              <a:solidFill>
                <a:srgbClr val="00FFFF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1573113" y="3424417"/>
            <a:ext cx="625294" cy="554116"/>
            <a:chOff x="1095165" y="2955549"/>
            <a:chExt cx="625294" cy="55411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Rectangle 24"/>
                <p:cNvSpPr/>
                <p:nvPr/>
              </p:nvSpPr>
              <p:spPr>
                <a:xfrm>
                  <a:off x="1095165" y="3048000"/>
                  <a:ext cx="435760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i="1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𝜃</m:t>
                        </m:r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25" name="Rectangle 2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95165" y="3048000"/>
                  <a:ext cx="435760" cy="461665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7" name="Freeform 26"/>
            <p:cNvSpPr/>
            <p:nvPr/>
          </p:nvSpPr>
          <p:spPr>
            <a:xfrm>
              <a:off x="1126749" y="2955549"/>
              <a:ext cx="593710" cy="476701"/>
            </a:xfrm>
            <a:custGeom>
              <a:avLst/>
              <a:gdLst>
                <a:gd name="connsiteX0" fmla="*/ 611044 w 611044"/>
                <a:gd name="connsiteY0" fmla="*/ 485368 h 485368"/>
                <a:gd name="connsiteX1" fmla="*/ 355359 w 611044"/>
                <a:gd name="connsiteY1" fmla="*/ 190680 h 485368"/>
                <a:gd name="connsiteX2" fmla="*/ 0 w 611044"/>
                <a:gd name="connsiteY2" fmla="*/ 0 h 485368"/>
                <a:gd name="connsiteX0" fmla="*/ 611044 w 611044"/>
                <a:gd name="connsiteY0" fmla="*/ 485368 h 485368"/>
                <a:gd name="connsiteX1" fmla="*/ 355359 w 611044"/>
                <a:gd name="connsiteY1" fmla="*/ 190680 h 485368"/>
                <a:gd name="connsiteX2" fmla="*/ 0 w 611044"/>
                <a:gd name="connsiteY2" fmla="*/ 0 h 485368"/>
                <a:gd name="connsiteX0" fmla="*/ 611044 w 611044"/>
                <a:gd name="connsiteY0" fmla="*/ 485368 h 485368"/>
                <a:gd name="connsiteX1" fmla="*/ 342358 w 611044"/>
                <a:gd name="connsiteY1" fmla="*/ 177679 h 485368"/>
                <a:gd name="connsiteX2" fmla="*/ 0 w 611044"/>
                <a:gd name="connsiteY2" fmla="*/ 0 h 485368"/>
                <a:gd name="connsiteX0" fmla="*/ 611044 w 611044"/>
                <a:gd name="connsiteY0" fmla="*/ 485368 h 485368"/>
                <a:gd name="connsiteX1" fmla="*/ 342358 w 611044"/>
                <a:gd name="connsiteY1" fmla="*/ 177679 h 485368"/>
                <a:gd name="connsiteX2" fmla="*/ 0 w 611044"/>
                <a:gd name="connsiteY2" fmla="*/ 0 h 485368"/>
                <a:gd name="connsiteX0" fmla="*/ 593710 w 593710"/>
                <a:gd name="connsiteY0" fmla="*/ 476701 h 476701"/>
                <a:gd name="connsiteX1" fmla="*/ 325024 w 593710"/>
                <a:gd name="connsiteY1" fmla="*/ 169012 h 476701"/>
                <a:gd name="connsiteX2" fmla="*/ 0 w 593710"/>
                <a:gd name="connsiteY2" fmla="*/ 0 h 476701"/>
                <a:gd name="connsiteX0" fmla="*/ 593710 w 593710"/>
                <a:gd name="connsiteY0" fmla="*/ 476701 h 476701"/>
                <a:gd name="connsiteX1" fmla="*/ 325024 w 593710"/>
                <a:gd name="connsiteY1" fmla="*/ 169012 h 476701"/>
                <a:gd name="connsiteX2" fmla="*/ 0 w 593710"/>
                <a:gd name="connsiteY2" fmla="*/ 0 h 4767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93710" h="476701">
                  <a:moveTo>
                    <a:pt x="593710" y="476701"/>
                  </a:moveTo>
                  <a:cubicBezTo>
                    <a:pt x="495120" y="330802"/>
                    <a:pt x="423976" y="248462"/>
                    <a:pt x="325024" y="169012"/>
                  </a:cubicBezTo>
                  <a:cubicBezTo>
                    <a:pt x="226072" y="89562"/>
                    <a:pt x="148427" y="59225"/>
                    <a:pt x="0" y="0"/>
                  </a:cubicBezTo>
                </a:path>
              </a:pathLst>
            </a:custGeom>
            <a:noFill/>
            <a:ln w="28575">
              <a:solidFill>
                <a:srgbClr val="FFFF00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9" name="TextBox 38"/>
          <p:cNvSpPr txBox="1"/>
          <p:nvPr/>
        </p:nvSpPr>
        <p:spPr>
          <a:xfrm rot="17269081">
            <a:off x="1073504" y="2342661"/>
            <a:ext cx="10131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Length </a:t>
            </a:r>
            <a:r>
              <a:rPr lang="en-US" sz="2400" i="1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endParaRPr lang="en-US" sz="2400" i="1" dirty="0">
              <a:solidFill>
                <a:schemeClr val="bg2">
                  <a:lumMod val="40000"/>
                  <a:lumOff val="6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1" name="Oval 90"/>
          <p:cNvSpPr/>
          <p:nvPr/>
        </p:nvSpPr>
        <p:spPr>
          <a:xfrm>
            <a:off x="1003379" y="4126468"/>
            <a:ext cx="617330" cy="617330"/>
          </a:xfrm>
          <a:prstGeom prst="ellipse">
            <a:avLst/>
          </a:prstGeom>
          <a:gradFill flip="none" rotWithShape="1">
            <a:gsLst>
              <a:gs pos="0">
                <a:srgbClr val="00FFFF"/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8" name="Oval 97"/>
          <p:cNvSpPr/>
          <p:nvPr/>
        </p:nvSpPr>
        <p:spPr>
          <a:xfrm>
            <a:off x="3064883" y="3140611"/>
            <a:ext cx="617330" cy="617330"/>
          </a:xfrm>
          <a:prstGeom prst="ellipse">
            <a:avLst/>
          </a:prstGeom>
          <a:gradFill flip="none" rotWithShape="1">
            <a:gsLst>
              <a:gs pos="0">
                <a:srgbClr val="00FFFF"/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0" name="Oval 99"/>
          <p:cNvSpPr/>
          <p:nvPr/>
        </p:nvSpPr>
        <p:spPr>
          <a:xfrm>
            <a:off x="1012211" y="4116398"/>
            <a:ext cx="617330" cy="617330"/>
          </a:xfrm>
          <a:prstGeom prst="ellipse">
            <a:avLst/>
          </a:prstGeom>
          <a:gradFill flip="none" rotWithShape="1">
            <a:gsLst>
              <a:gs pos="0">
                <a:srgbClr val="FFFF00"/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100"/>
          <p:cNvSpPr/>
          <p:nvPr/>
        </p:nvSpPr>
        <p:spPr>
          <a:xfrm>
            <a:off x="4898388" y="1471161"/>
            <a:ext cx="617330" cy="617330"/>
          </a:xfrm>
          <a:prstGeom prst="ellipse">
            <a:avLst/>
          </a:prstGeom>
          <a:gradFill flip="none" rotWithShape="1">
            <a:gsLst>
              <a:gs pos="0">
                <a:srgbClr val="FFFF00"/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/>
          <p:cNvSpPr/>
          <p:nvPr/>
        </p:nvSpPr>
        <p:spPr>
          <a:xfrm>
            <a:off x="4912238" y="1744870"/>
            <a:ext cx="617330" cy="617330"/>
          </a:xfrm>
          <a:prstGeom prst="ellipse">
            <a:avLst/>
          </a:prstGeom>
          <a:gradFill flip="none" rotWithShape="1">
            <a:gsLst>
              <a:gs pos="0">
                <a:srgbClr val="FFFF00"/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/>
          <p:cNvSpPr/>
          <p:nvPr/>
        </p:nvSpPr>
        <p:spPr>
          <a:xfrm>
            <a:off x="1681014" y="4141198"/>
            <a:ext cx="617330" cy="617330"/>
          </a:xfrm>
          <a:prstGeom prst="ellipse">
            <a:avLst/>
          </a:prstGeom>
          <a:gradFill flip="none" rotWithShape="1">
            <a:gsLst>
              <a:gs pos="0">
                <a:srgbClr val="FFFF00"/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5317559" y="1553244"/>
                <a:ext cx="2835841" cy="369332"/>
              </a:xfrm>
              <a:prstGeom prst="rect">
                <a:avLst/>
              </a:prstGeom>
              <a:gradFill flip="none" rotWithShape="1">
                <a:gsLst>
                  <a:gs pos="100000">
                    <a:schemeClr val="bg2">
                      <a:lumMod val="75000"/>
                    </a:schemeClr>
                  </a:gs>
                  <a:gs pos="0">
                    <a:schemeClr val="bg2"/>
                  </a:gs>
                </a:gsLst>
                <a:path path="circle">
                  <a:fillToRect l="100000" t="100000"/>
                </a:path>
                <a:tileRect r="-100000" b="-100000"/>
              </a:gra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func>
                            <m:funcPr>
                              <m:ctrlPr>
                                <a:rPr lang="en-US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i="0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en-US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𝜙</m:t>
                              </m:r>
                            </m:e>
                          </m:func>
                          <m:func>
                            <m:funcPr>
                              <m:ctrlPr>
                                <a:rPr lang="en-US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i="0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en-US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</m:func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−</m:t>
                          </m:r>
                          <m:func>
                            <m:func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𝜙</m:t>
                              </m:r>
                            </m:e>
                          </m:func>
                          <m:func>
                            <m:func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</m:func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17559" y="1553244"/>
                <a:ext cx="2835841" cy="369332"/>
              </a:xfrm>
              <a:prstGeom prst="rect">
                <a:avLst/>
              </a:prstGeom>
              <a:blipFill rotWithShape="1">
                <a:blip r:embed="rId9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5317559" y="1962132"/>
                <a:ext cx="2835841" cy="369332"/>
              </a:xfrm>
              <a:prstGeom prst="rect">
                <a:avLst/>
              </a:prstGeom>
              <a:gradFill flip="none" rotWithShape="1">
                <a:gsLst>
                  <a:gs pos="100000">
                    <a:schemeClr val="bg2">
                      <a:lumMod val="75000"/>
                    </a:schemeClr>
                  </a:gs>
                  <a:gs pos="0">
                    <a:schemeClr val="bg2"/>
                  </a:gs>
                </a:gsLst>
                <a:path path="circle">
                  <a:fillToRect r="100000" b="100000"/>
                </a:path>
                <a:tileRect l="-100000" t="-100000"/>
              </a:gra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func>
                            <m:funcPr>
                              <m:ctrlPr>
                                <a:rPr lang="en-US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i="0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en-US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𝜙</m:t>
                              </m:r>
                            </m:e>
                          </m:func>
                          <m:func>
                            <m:funcPr>
                              <m:ctrlPr>
                                <a:rPr lang="en-US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i="0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en-US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</m:func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+</m:t>
                          </m:r>
                          <m:func>
                            <m:func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𝜙</m:t>
                              </m:r>
                            </m:e>
                          </m:func>
                          <m:func>
                            <m:func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</m:func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17559" y="1962132"/>
                <a:ext cx="2835841" cy="369332"/>
              </a:xfrm>
              <a:prstGeom prst="rect">
                <a:avLst/>
              </a:prstGeom>
              <a:blipFill rotWithShape="1">
                <a:blip r:embed="rId10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4" name="TextBox 103"/>
              <p:cNvSpPr txBox="1"/>
              <p:nvPr/>
            </p:nvSpPr>
            <p:spPr>
              <a:xfrm>
                <a:off x="4427023" y="2481908"/>
                <a:ext cx="3591176" cy="6126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⃑"/>
                          <m:ctrlPr>
                            <a:rPr lang="en-US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𝑣</m:t>
                          </m:r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′</m:t>
                          </m:r>
                        </m:e>
                      </m:acc>
                      <m:r>
                        <a:rPr lang="en-US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→</m:t>
                      </m:r>
                      <m:d>
                        <m:dPr>
                          <m:begChr m:val="["/>
                          <m:endChr m:val="]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𝑣</m:t>
                                </m:r>
                                <m:func>
                                  <m:funcPr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>
                                        <a:latin typeface="Cambria Math"/>
                                      </a:rPr>
                                      <m:t>cos</m:t>
                                    </m:r>
                                  </m:fName>
                                  <m:e>
                                    <m:r>
                                      <a:rPr lang="en-US" i="1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𝜙</m:t>
                                    </m:r>
                                  </m:e>
                                </m:func>
                                <m:func>
                                  <m:funcPr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>
                                        <a:latin typeface="Cambria Math"/>
                                      </a:rPr>
                                      <m:t>cos</m:t>
                                    </m:r>
                                  </m:fName>
                                  <m:e>
                                    <m:r>
                                      <a:rPr lang="en-US" i="1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𝜃</m:t>
                                    </m:r>
                                  </m:e>
                                </m:func>
                                <m:r>
                                  <a:rPr lang="en-US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  <m:t>−</m:t>
                                </m:r>
                                <m:r>
                                  <m:rPr>
                                    <m:brk m:alnAt="7"/>
                                  </m:rPr>
                                  <a:rPr lang="en-US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𝑣</m:t>
                                </m:r>
                                <m:func>
                                  <m:funcPr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>
                                        <a:latin typeface="Cambria Math"/>
                                      </a:rPr>
                                      <m:t>sin</m:t>
                                    </m:r>
                                  </m:fName>
                                  <m:e>
                                    <m:r>
                                      <a:rPr lang="en-US" i="1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𝜙</m:t>
                                    </m:r>
                                  </m:e>
                                </m:func>
                                <m:func>
                                  <m:funcPr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>
                                        <a:latin typeface="Cambria Math"/>
                                      </a:rPr>
                                      <m:t>sin</m:t>
                                    </m:r>
                                  </m:fName>
                                  <m:e>
                                    <m:r>
                                      <a:rPr lang="en-US" i="1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𝑣</m:t>
                                </m:r>
                                <m:func>
                                  <m:funcPr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>
                                        <a:latin typeface="Cambria Math"/>
                                      </a:rPr>
                                      <m:t>sin</m:t>
                                    </m:r>
                                  </m:fName>
                                  <m:e>
                                    <m:r>
                                      <a:rPr lang="en-US" i="1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𝜙</m:t>
                                    </m:r>
                                  </m:e>
                                </m:func>
                                <m:func>
                                  <m:funcPr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>
                                        <a:latin typeface="Cambria Math"/>
                                      </a:rPr>
                                      <m:t>cos</m:t>
                                    </m:r>
                                  </m:fName>
                                  <m:e>
                                    <m:r>
                                      <a:rPr lang="en-US" i="1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𝜃</m:t>
                                    </m:r>
                                  </m:e>
                                </m:func>
                                <m:r>
                                  <a:rPr lang="en-US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  <m:r>
                                  <m:rPr>
                                    <m:brk m:alnAt="7"/>
                                  </m:rPr>
                                  <a:rPr lang="en-US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𝑣</m:t>
                                </m:r>
                                <m:func>
                                  <m:funcPr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>
                                        <a:latin typeface="Cambria Math"/>
                                      </a:rPr>
                                      <m:t>cos</m:t>
                                    </m:r>
                                  </m:fName>
                                  <m:e>
                                    <m:r>
                                      <a:rPr lang="en-US" i="1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𝜙</m:t>
                                    </m:r>
                                  </m:e>
                                </m:func>
                                <m:func>
                                  <m:funcPr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>
                                        <a:latin typeface="Cambria Math"/>
                                      </a:rPr>
                                      <m:t>sin</m:t>
                                    </m:r>
                                  </m:fName>
                                  <m:e>
                                    <m:r>
                                      <a:rPr lang="en-US" i="1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04" name="TextBox 10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7023" y="2481908"/>
                <a:ext cx="3591176" cy="612668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Rectangle 47"/>
          <p:cNvSpPr/>
          <p:nvPr/>
        </p:nvSpPr>
        <p:spPr>
          <a:xfrm>
            <a:off x="5951023" y="762000"/>
            <a:ext cx="784456" cy="709161"/>
          </a:xfrm>
          <a:prstGeom prst="rect">
            <a:avLst/>
          </a:prstGeom>
          <a:solidFill>
            <a:schemeClr val="bg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Oval 91"/>
          <p:cNvSpPr/>
          <p:nvPr/>
        </p:nvSpPr>
        <p:spPr>
          <a:xfrm>
            <a:off x="4898388" y="602675"/>
            <a:ext cx="617330" cy="617330"/>
          </a:xfrm>
          <a:prstGeom prst="ellipse">
            <a:avLst/>
          </a:prstGeom>
          <a:gradFill flip="none" rotWithShape="1">
            <a:gsLst>
              <a:gs pos="0">
                <a:srgbClr val="00FFFF"/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Oval 98"/>
          <p:cNvSpPr/>
          <p:nvPr/>
        </p:nvSpPr>
        <p:spPr>
          <a:xfrm>
            <a:off x="4911933" y="935914"/>
            <a:ext cx="617330" cy="617330"/>
          </a:xfrm>
          <a:prstGeom prst="ellipse">
            <a:avLst/>
          </a:prstGeom>
          <a:gradFill flip="none" rotWithShape="1">
            <a:gsLst>
              <a:gs pos="0">
                <a:srgbClr val="00FFFF"/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1" name="Group 50"/>
          <p:cNvGrpSpPr/>
          <p:nvPr/>
        </p:nvGrpSpPr>
        <p:grpSpPr>
          <a:xfrm>
            <a:off x="5150603" y="2398531"/>
            <a:ext cx="685800" cy="389112"/>
            <a:chOff x="4648200" y="2727832"/>
            <a:chExt cx="685800" cy="389112"/>
          </a:xfrm>
        </p:grpSpPr>
        <p:sp>
          <p:nvSpPr>
            <p:cNvPr id="50" name="Rectangle 49"/>
            <p:cNvSpPr/>
            <p:nvPr/>
          </p:nvSpPr>
          <p:spPr>
            <a:xfrm>
              <a:off x="4648200" y="2809251"/>
              <a:ext cx="685800" cy="307693"/>
            </a:xfrm>
            <a:prstGeom prst="rect">
              <a:avLst/>
            </a:prstGeom>
            <a:gradFill>
              <a:gsLst>
                <a:gs pos="100000">
                  <a:schemeClr val="bg2">
                    <a:lumMod val="75000"/>
                  </a:schemeClr>
                </a:gs>
                <a:gs pos="0">
                  <a:schemeClr val="bg2"/>
                </a:gs>
              </a:gsLst>
              <a:path path="circle">
                <a:fillToRect r="100000" b="100000"/>
              </a:path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9" name="TextBox 48"/>
                <p:cNvSpPr txBox="1"/>
                <p:nvPr/>
              </p:nvSpPr>
              <p:spPr>
                <a:xfrm>
                  <a:off x="4779933" y="2727832"/>
                  <a:ext cx="462499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00FFFF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00FFFF"/>
                                </a:solidFill>
                                <a:latin typeface="Cambria Math"/>
                              </a:rPr>
                              <m:t>𝑣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00FFFF"/>
                                </a:solidFill>
                                <a:latin typeface="Cambria Math"/>
                              </a:rPr>
                              <m:t>𝑥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00FFFF"/>
                    </a:solidFill>
                  </a:endParaRPr>
                </a:p>
              </p:txBody>
            </p:sp>
          </mc:Choice>
          <mc:Fallback xmlns="">
            <p:sp>
              <p:nvSpPr>
                <p:cNvPr id="49" name="TextBox 4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79933" y="2727832"/>
                  <a:ext cx="462499" cy="369332"/>
                </a:xfrm>
                <a:prstGeom prst="rect">
                  <a:avLst/>
                </a:prstGeom>
                <a:blipFill rotWithShape="1"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07" name="Group 106"/>
          <p:cNvGrpSpPr/>
          <p:nvPr/>
        </p:nvGrpSpPr>
        <p:grpSpPr>
          <a:xfrm>
            <a:off x="5150603" y="2725683"/>
            <a:ext cx="685800" cy="391261"/>
            <a:chOff x="4648200" y="2727832"/>
            <a:chExt cx="685800" cy="391261"/>
          </a:xfrm>
        </p:grpSpPr>
        <p:sp>
          <p:nvSpPr>
            <p:cNvPr id="108" name="Rectangle 107"/>
            <p:cNvSpPr/>
            <p:nvPr/>
          </p:nvSpPr>
          <p:spPr>
            <a:xfrm>
              <a:off x="4648200" y="2809251"/>
              <a:ext cx="685800" cy="307693"/>
            </a:xfrm>
            <a:prstGeom prst="rect">
              <a:avLst/>
            </a:prstGeom>
            <a:gradFill>
              <a:gsLst>
                <a:gs pos="100000">
                  <a:schemeClr val="bg2">
                    <a:lumMod val="75000"/>
                  </a:schemeClr>
                </a:gs>
                <a:gs pos="0">
                  <a:schemeClr val="bg2"/>
                </a:gs>
              </a:gsLst>
              <a:path path="circle">
                <a:fillToRect r="100000" b="100000"/>
              </a:path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9" name="TextBox 108"/>
                <p:cNvSpPr txBox="1"/>
                <p:nvPr/>
              </p:nvSpPr>
              <p:spPr>
                <a:xfrm>
                  <a:off x="4779933" y="2727832"/>
                  <a:ext cx="470129" cy="39126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00FFFF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00FFFF"/>
                                </a:solidFill>
                                <a:latin typeface="Cambria Math"/>
                              </a:rPr>
                              <m:t>𝑣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00FFFF"/>
                                </a:solidFill>
                                <a:latin typeface="Cambria Math"/>
                              </a:rPr>
                              <m:t>𝑦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00FFFF"/>
                    </a:solidFill>
                  </a:endParaRPr>
                </a:p>
              </p:txBody>
            </p:sp>
          </mc:Choice>
          <mc:Fallback xmlns="">
            <p:sp>
              <p:nvSpPr>
                <p:cNvPr id="109" name="TextBox 10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79933" y="2727832"/>
                  <a:ext cx="470129" cy="391261"/>
                </a:xfrm>
                <a:prstGeom prst="rect">
                  <a:avLst/>
                </a:prstGeom>
                <a:blipFill rotWithShape="1">
                  <a:blip r:embed="rId13"/>
                  <a:stretch>
                    <a:fillRect b="-312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10" name="Group 109"/>
          <p:cNvGrpSpPr/>
          <p:nvPr/>
        </p:nvGrpSpPr>
        <p:grpSpPr>
          <a:xfrm>
            <a:off x="6604414" y="2704780"/>
            <a:ext cx="685800" cy="389112"/>
            <a:chOff x="4648200" y="2727832"/>
            <a:chExt cx="685800" cy="389112"/>
          </a:xfrm>
        </p:grpSpPr>
        <p:sp>
          <p:nvSpPr>
            <p:cNvPr id="111" name="Rectangle 110"/>
            <p:cNvSpPr/>
            <p:nvPr/>
          </p:nvSpPr>
          <p:spPr>
            <a:xfrm>
              <a:off x="4648200" y="2809251"/>
              <a:ext cx="685800" cy="307693"/>
            </a:xfrm>
            <a:prstGeom prst="rect">
              <a:avLst/>
            </a:prstGeom>
            <a:gradFill>
              <a:gsLst>
                <a:gs pos="100000">
                  <a:schemeClr val="bg2">
                    <a:lumMod val="75000"/>
                  </a:schemeClr>
                </a:gs>
                <a:gs pos="0">
                  <a:schemeClr val="bg2"/>
                </a:gs>
              </a:gsLst>
              <a:path path="circle">
                <a:fillToRect r="100000" b="100000"/>
              </a:path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2" name="TextBox 111"/>
                <p:cNvSpPr txBox="1"/>
                <p:nvPr/>
              </p:nvSpPr>
              <p:spPr>
                <a:xfrm>
                  <a:off x="4779933" y="2727832"/>
                  <a:ext cx="462499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00FFFF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00FFFF"/>
                                </a:solidFill>
                                <a:latin typeface="Cambria Math"/>
                              </a:rPr>
                              <m:t>𝑣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00FFFF"/>
                                </a:solidFill>
                                <a:latin typeface="Cambria Math"/>
                              </a:rPr>
                              <m:t>𝑥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00FFFF"/>
                    </a:solidFill>
                  </a:endParaRPr>
                </a:p>
              </p:txBody>
            </p:sp>
          </mc:Choice>
          <mc:Fallback xmlns="">
            <p:sp>
              <p:nvSpPr>
                <p:cNvPr id="112" name="TextBox 1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79933" y="2727832"/>
                  <a:ext cx="462499" cy="369332"/>
                </a:xfrm>
                <a:prstGeom prst="rect">
                  <a:avLst/>
                </a:prstGeom>
                <a:blipFill rotWithShape="1"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13" name="Group 112"/>
          <p:cNvGrpSpPr/>
          <p:nvPr/>
        </p:nvGrpSpPr>
        <p:grpSpPr>
          <a:xfrm>
            <a:off x="6604414" y="2387304"/>
            <a:ext cx="685800" cy="391261"/>
            <a:chOff x="4648200" y="2727832"/>
            <a:chExt cx="685800" cy="391261"/>
          </a:xfrm>
        </p:grpSpPr>
        <p:sp>
          <p:nvSpPr>
            <p:cNvPr id="114" name="Rectangle 113"/>
            <p:cNvSpPr/>
            <p:nvPr/>
          </p:nvSpPr>
          <p:spPr>
            <a:xfrm>
              <a:off x="4648200" y="2809251"/>
              <a:ext cx="685800" cy="307693"/>
            </a:xfrm>
            <a:prstGeom prst="rect">
              <a:avLst/>
            </a:prstGeom>
            <a:gradFill>
              <a:gsLst>
                <a:gs pos="100000">
                  <a:schemeClr val="bg2">
                    <a:lumMod val="75000"/>
                  </a:schemeClr>
                </a:gs>
                <a:gs pos="0">
                  <a:schemeClr val="bg2"/>
                </a:gs>
              </a:gsLst>
              <a:path path="circle">
                <a:fillToRect r="100000" b="100000"/>
              </a:path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5" name="TextBox 114"/>
                <p:cNvSpPr txBox="1"/>
                <p:nvPr/>
              </p:nvSpPr>
              <p:spPr>
                <a:xfrm>
                  <a:off x="4779933" y="2727832"/>
                  <a:ext cx="470129" cy="39126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00FFFF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00FFFF"/>
                                </a:solidFill>
                                <a:latin typeface="Cambria Math"/>
                              </a:rPr>
                              <m:t>𝑣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00FFFF"/>
                                </a:solidFill>
                                <a:latin typeface="Cambria Math"/>
                              </a:rPr>
                              <m:t>𝑦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00FFFF"/>
                    </a:solidFill>
                  </a:endParaRPr>
                </a:p>
              </p:txBody>
            </p:sp>
          </mc:Choice>
          <mc:Fallback xmlns="">
            <p:sp>
              <p:nvSpPr>
                <p:cNvPr id="115" name="TextBox 11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79933" y="2727832"/>
                  <a:ext cx="470129" cy="391261"/>
                </a:xfrm>
                <a:prstGeom prst="rect">
                  <a:avLst/>
                </a:prstGeom>
                <a:blipFill rotWithShape="1">
                  <a:blip r:embed="rId15"/>
                  <a:stretch>
                    <a:fillRect b="-312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52" name="Freeform 51"/>
          <p:cNvSpPr/>
          <p:nvPr/>
        </p:nvSpPr>
        <p:spPr>
          <a:xfrm>
            <a:off x="5904919" y="3188874"/>
            <a:ext cx="1367758" cy="176747"/>
          </a:xfrm>
          <a:custGeom>
            <a:avLst/>
            <a:gdLst>
              <a:gd name="connsiteX0" fmla="*/ 0 w 1367758"/>
              <a:gd name="connsiteY0" fmla="*/ 7684 h 176747"/>
              <a:gd name="connsiteX1" fmla="*/ 630091 w 1367758"/>
              <a:gd name="connsiteY1" fmla="*/ 176733 h 176747"/>
              <a:gd name="connsiteX2" fmla="*/ 1367758 w 1367758"/>
              <a:gd name="connsiteY2" fmla="*/ 0 h 1767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67758" h="176747">
                <a:moveTo>
                  <a:pt x="0" y="7684"/>
                </a:moveTo>
                <a:cubicBezTo>
                  <a:pt x="201065" y="92849"/>
                  <a:pt x="402131" y="178014"/>
                  <a:pt x="630091" y="176733"/>
                </a:cubicBezTo>
                <a:cubicBezTo>
                  <a:pt x="858051" y="175452"/>
                  <a:pt x="1367758" y="0"/>
                  <a:pt x="1367758" y="0"/>
                </a:cubicBezTo>
              </a:path>
            </a:pathLst>
          </a:custGeom>
          <a:noFill/>
          <a:ln w="28575">
            <a:solidFill>
              <a:srgbClr val="00FFFF"/>
            </a:solidFill>
            <a:headEnd type="triangl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6" name="TextBox 115"/>
              <p:cNvSpPr txBox="1"/>
              <p:nvPr/>
            </p:nvSpPr>
            <p:spPr>
              <a:xfrm>
                <a:off x="4427023" y="3581400"/>
                <a:ext cx="2695546" cy="7087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⃑"/>
                          <m:ctrlPr>
                            <a:rPr lang="en-US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𝑣</m:t>
                          </m:r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′</m:t>
                          </m:r>
                        </m:e>
                      </m:acc>
                      <m:r>
                        <a:rPr lang="en-US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→</m:t>
                      </m:r>
                      <m:d>
                        <m:dPr>
                          <m:begChr m:val="["/>
                          <m:endChr m:val="]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i="1" smtClean="0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𝑥</m:t>
                                    </m:r>
                                  </m:sub>
                                </m:sSub>
                                <m:func>
                                  <m:funcPr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>
                                        <a:latin typeface="Cambria Math"/>
                                      </a:rPr>
                                      <m:t>cos</m:t>
                                    </m:r>
                                  </m:fName>
                                  <m:e>
                                    <m:r>
                                      <a:rPr lang="en-US" i="1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𝜃</m:t>
                                    </m:r>
                                  </m:e>
                                </m:func>
                                <m:r>
                                  <a:rPr lang="en-US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en-US" i="1" smtClean="0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</a:rPr>
                                      <m:t>𝑦</m:t>
                                    </m:r>
                                  </m:sub>
                                </m:sSub>
                                <m:func>
                                  <m:funcPr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>
                                        <a:latin typeface="Cambria Math"/>
                                      </a:rPr>
                                      <m:t>sin</m:t>
                                    </m:r>
                                  </m:fName>
                                  <m:e>
                                    <m:r>
                                      <a:rPr lang="en-US" i="1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i="1" smtClean="0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</a:rPr>
                                      <m:t>𝑥</m:t>
                                    </m:r>
                                  </m:sub>
                                </m:sSub>
                                <m:func>
                                  <m:funcPr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>
                                        <a:latin typeface="Cambria Math"/>
                                      </a:rPr>
                                      <m:t>sin</m:t>
                                    </m:r>
                                  </m:fName>
                                  <m:e>
                                    <m:r>
                                      <a:rPr lang="en-US" i="1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𝜃</m:t>
                                    </m:r>
                                  </m:e>
                                </m:func>
                                <m: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US" b="0" i="1" smtClean="0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𝑦</m:t>
                                    </m:r>
                                  </m:sub>
                                </m:sSub>
                                <m:func>
                                  <m:funcPr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>
                                        <a:latin typeface="Cambria Math"/>
                                      </a:rPr>
                                      <m:t>cos</m:t>
                                    </m:r>
                                  </m:fName>
                                  <m:e>
                                    <m:r>
                                      <a:rPr lang="en-US" i="1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16" name="TextBox 1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7023" y="3581400"/>
                <a:ext cx="2695546" cy="708720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8" name="TextBox 117"/>
              <p:cNvSpPr txBox="1"/>
              <p:nvPr/>
            </p:nvSpPr>
            <p:spPr>
              <a:xfrm>
                <a:off x="4427023" y="4595157"/>
                <a:ext cx="2765180" cy="58644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⃑"/>
                          <m:ctrlPr>
                            <a:rPr lang="en-US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𝑣</m:t>
                          </m:r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′</m:t>
                          </m:r>
                        </m:e>
                      </m:acc>
                      <m:r>
                        <a:rPr lang="en-US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→</m:t>
                      </m:r>
                      <m:d>
                        <m:dPr>
                          <m:begChr m:val="["/>
                          <m:endChr m:val="]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mPr>
                            <m:mr>
                              <m:e>
                                <m:func>
                                  <m:funcPr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>
                                        <a:latin typeface="Cambria Math"/>
                                      </a:rPr>
                                      <m:t>cos</m:t>
                                    </m:r>
                                  </m:fName>
                                  <m:e>
                                    <m:r>
                                      <a:rPr lang="en-US" i="1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  <m:e>
                                <m: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−</m:t>
                                </m:r>
                                <m:func>
                                  <m:funcPr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>
                                        <a:latin typeface="Cambria Math"/>
                                      </a:rPr>
                                      <m:t>sin</m:t>
                                    </m:r>
                                  </m:fName>
                                  <m:e>
                                    <m:r>
                                      <a:rPr lang="en-US" i="1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</m:mr>
                            <m:mr>
                              <m:e>
                                <m:func>
                                  <m:funcPr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>
                                        <a:latin typeface="Cambria Math"/>
                                      </a:rPr>
                                      <m:t>sin</m:t>
                                    </m:r>
                                  </m:fName>
                                  <m:e>
                                    <m:r>
                                      <a:rPr lang="en-US" i="1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  <m:e>
                                <m:func>
                                  <m:funcPr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>
                                        <a:latin typeface="Cambria Math"/>
                                      </a:rPr>
                                      <m:t>cos</m:t>
                                    </m:r>
                                  </m:fName>
                                  <m:e>
                                    <m:r>
                                      <a:rPr lang="en-US" i="1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</m:mr>
                          </m:m>
                        </m:e>
                      </m:d>
                      <m:d>
                        <m:dPr>
                          <m:begChr m:val="["/>
                          <m:endChr m:val="]"/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𝑥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𝑦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18" name="TextBox 1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7023" y="4595157"/>
                <a:ext cx="2765180" cy="586443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4158454" y="4549080"/>
                <a:ext cx="884601" cy="708720"/>
              </a:xfrm>
              <a:prstGeom prst="rect">
                <a:avLst/>
              </a:prstGeom>
              <a:gradFill flip="none" rotWithShape="1">
                <a:gsLst>
                  <a:gs pos="0">
                    <a:schemeClr val="bg2">
                      <a:lumMod val="75000"/>
                    </a:schemeClr>
                  </a:gs>
                  <a:gs pos="100000">
                    <a:schemeClr val="bg2"/>
                  </a:gs>
                </a:gsLst>
                <a:path path="circle">
                  <a:fillToRect l="100000" t="100000"/>
                </a:path>
                <a:tileRect r="-100000" b="-100000"/>
              </a:gradFill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mPr>
                            <m:mr>
                              <m:e>
                                <m:sSubSup>
                                  <m:sSubSupPr>
                                    <m:ctrlPr>
                                      <a:rPr lang="en-US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b="0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𝑥</m:t>
                                    </m:r>
                                  </m:sub>
                                  <m:sup>
                                    <m:r>
                                      <a:rPr lang="en-US" b="0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′</m:t>
                                    </m:r>
                                  </m:sup>
                                </m:sSubSup>
                              </m:e>
                            </m:mr>
                            <m:mr>
                              <m:e>
                                <m:sSubSup>
                                  <m:sSubSupPr>
                                    <m:ctrlPr>
                                      <a:rPr lang="en-US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b="0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𝑦</m:t>
                                    </m:r>
                                  </m:sub>
                                  <m:sup>
                                    <m:r>
                                      <a:rPr lang="en-US" b="0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′</m:t>
                                    </m:r>
                                  </m:sup>
                                </m:sSubSup>
                              </m:e>
                            </m:mr>
                          </m:m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58454" y="4549080"/>
                <a:ext cx="884601" cy="708720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1" name="Oval 60"/>
          <p:cNvSpPr/>
          <p:nvPr/>
        </p:nvSpPr>
        <p:spPr>
          <a:xfrm>
            <a:off x="4973671" y="3885334"/>
            <a:ext cx="617330" cy="617330"/>
          </a:xfrm>
          <a:prstGeom prst="ellipse">
            <a:avLst/>
          </a:prstGeom>
          <a:gradFill flip="none" rotWithShape="1">
            <a:gsLst>
              <a:gs pos="0">
                <a:srgbClr val="00FFFF"/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/>
          <p:nvPr/>
        </p:nvSpPr>
        <p:spPr>
          <a:xfrm>
            <a:off x="5913946" y="3878470"/>
            <a:ext cx="617330" cy="617330"/>
          </a:xfrm>
          <a:prstGeom prst="ellipse">
            <a:avLst/>
          </a:prstGeom>
          <a:gradFill flip="none" rotWithShape="1">
            <a:gsLst>
              <a:gs pos="0">
                <a:srgbClr val="00FFFF"/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4724400" y="5562600"/>
                <a:ext cx="1718612" cy="53694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⃑"/>
                          <m:ctrlPr>
                            <a:rPr lang="en-US" sz="240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𝑣</m:t>
                          </m:r>
                          <m:r>
                            <a:rPr lang="en-US" sz="2400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′</m:t>
                          </m:r>
                        </m:e>
                      </m:acc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acc>
                        <m:accPr>
                          <m:chr m:val="̂"/>
                          <m:ctrlPr>
                            <a:rPr lang="en-US" sz="2400" b="0" i="1" smtClean="0">
                              <a:solidFill>
                                <a:srgbClr val="FF9999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solidFill>
                                <a:srgbClr val="FF9999"/>
                              </a:solidFill>
                              <a:latin typeface="Cambria Math"/>
                            </a:rPr>
                            <m:t>𝑅</m:t>
                          </m:r>
                        </m:e>
                      </m:acc>
                      <m:d>
                        <m:dPr>
                          <m:ctrlPr>
                            <a:rPr lang="en-US" sz="240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400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𝜃</m:t>
                          </m:r>
                        </m:e>
                      </m:d>
                      <m:acc>
                        <m:accPr>
                          <m:chr m:val="⃑"/>
                          <m:ctrlPr>
                            <a:rPr lang="en-US" sz="240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𝑣</m:t>
                          </m:r>
                        </m:e>
                      </m:acc>
                    </m:oMath>
                  </m:oMathPara>
                </a14:m>
                <a:endParaRPr lang="en-US" sz="2400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4400" y="5562600"/>
                <a:ext cx="1718612" cy="536942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Straight Arrow Connector 5"/>
          <p:cNvCxnSpPr/>
          <p:nvPr/>
        </p:nvCxnSpPr>
        <p:spPr>
          <a:xfrm flipH="1" flipV="1">
            <a:off x="4650612" y="5334000"/>
            <a:ext cx="338363" cy="264575"/>
          </a:xfrm>
          <a:prstGeom prst="straightConnector1">
            <a:avLst/>
          </a:prstGeom>
          <a:ln w="28575">
            <a:solidFill>
              <a:srgbClr val="FFFF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>
          <a:xfrm flipV="1">
            <a:off x="5654216" y="5207661"/>
            <a:ext cx="99592" cy="411027"/>
          </a:xfrm>
          <a:prstGeom prst="straightConnector1">
            <a:avLst/>
          </a:prstGeom>
          <a:ln w="28575">
            <a:solidFill>
              <a:srgbClr val="FF9999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/>
          <p:nvPr/>
        </p:nvCxnSpPr>
        <p:spPr>
          <a:xfrm flipV="1">
            <a:off x="6317673" y="5181601"/>
            <a:ext cx="286741" cy="484908"/>
          </a:xfrm>
          <a:prstGeom prst="straightConnector1">
            <a:avLst/>
          </a:prstGeom>
          <a:ln w="28575">
            <a:solidFill>
              <a:srgbClr val="00FF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25479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5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"/>
                            </p:stCondLst>
                            <p:childTnLst>
                              <p:par>
                                <p:cTn id="26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25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5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25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5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750"/>
                            </p:stCondLst>
                            <p:childTnLst>
                              <p:par>
                                <p:cTn id="40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25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5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25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250"/>
                            </p:stCondLst>
                            <p:childTnLst>
                              <p:par>
                                <p:cTn id="5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750"/>
                            </p:stCondLst>
                            <p:childTnLst>
                              <p:par>
                                <p:cTn id="5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2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25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000"/>
                            </p:stCondLst>
                            <p:childTnLst>
                              <p:par>
                                <p:cTn id="7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500"/>
                            </p:stCondLst>
                            <p:childTnLst>
                              <p:par>
                                <p:cTn id="85" presetID="42" presetClass="path" presetSubtype="0" repeatCount="2000" accel="50000" decel="50000" autoRev="1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3.33333E-6 L 0.22204 -0.00046 " pathEditMode="relative" rAng="0" ptsTypes="AA">
                                      <p:cBhvr>
                                        <p:cTn id="86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094" y="-23"/>
                                    </p:animMotion>
                                  </p:childTnLst>
                                </p:cTn>
                              </p:par>
                              <p:par>
                                <p:cTn id="87" presetID="42" presetClass="path" presetSubtype="0" repeatCount="2000" accel="50000" decel="50000" autoRev="1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4.81481E-6 L 0.06961 0.00046 " pathEditMode="relative" rAng="0" ptsTypes="AA">
                                      <p:cBhvr>
                                        <p:cTn id="88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72" y="23"/>
                                    </p:animMotion>
                                  </p:childTnLst>
                                </p:cTn>
                              </p:par>
                              <p:par>
                                <p:cTn id="89" presetID="10" presetClass="exit" presetSubtype="0" fill="hold" grpId="2" nodeType="with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0" presetClass="exit" presetSubtype="0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3500"/>
                            </p:stCondLst>
                            <p:childTnLst>
                              <p:par>
                                <p:cTn id="9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4000"/>
                            </p:stCondLst>
                            <p:childTnLst>
                              <p:par>
                                <p:cTn id="103" presetID="42" presetClass="path" presetSubtype="0" repeatCount="2000" accel="50000" decel="50000" autoRev="1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7.40741E-7 L 3.33333E-6 0.14329 " pathEditMode="relative" rAng="0" ptsTypes="AA">
                                      <p:cBhvr>
                                        <p:cTn id="104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153"/>
                                    </p:animMotion>
                                  </p:childTnLst>
                                </p:cTn>
                              </p:par>
                              <p:par>
                                <p:cTn id="105" presetID="42" presetClass="path" presetSubtype="0" repeatCount="2000" accel="50000" decel="50000" autoRev="1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4.81481E-6 L 0.06961 0.00046 " pathEditMode="relative" rAng="0" ptsTypes="AA">
                                      <p:cBhvr>
                                        <p:cTn id="106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72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6000"/>
                            </p:stCondLst>
                            <p:childTnLst>
                              <p:par>
                                <p:cTn id="108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6500"/>
                            </p:stCondLst>
                            <p:childTnLst>
                              <p:par>
                                <p:cTn id="11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500"/>
                            </p:stCondLst>
                            <p:childTnLst>
                              <p:par>
                                <p:cTn id="1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1000"/>
                            </p:stCondLst>
                            <p:childTnLst>
                              <p:par>
                                <p:cTn id="137" presetID="42" presetClass="path" presetSubtype="0" repeatCount="2000" accel="50000" decel="50000" autoRev="1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1.85185E-6 L 0.07344 -0.00347 " pathEditMode="relative" rAng="0" ptsTypes="AA">
                                      <p:cBhvr>
                                        <p:cTn id="138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63" y="-185"/>
                                    </p:animMotion>
                                  </p:childTnLst>
                                </p:cTn>
                              </p:par>
                              <p:par>
                                <p:cTn id="139" presetID="42" presetClass="path" presetSubtype="0" repeatCount="2000" accel="50000" decel="50000" autoRev="1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7.40741E-7 L 0.13038 -0.00046 " pathEditMode="relative" rAng="0" ptsTypes="AA">
                                      <p:cBhvr>
                                        <p:cTn id="140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10" y="-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3000"/>
                            </p:stCondLst>
                            <p:childTnLst>
                              <p:par>
                                <p:cTn id="142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3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6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3500"/>
                            </p:stCondLst>
                            <p:childTnLst>
                              <p:par>
                                <p:cTn id="1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4000"/>
                            </p:stCondLst>
                            <p:childTnLst>
                              <p:par>
                                <p:cTn id="156" presetID="42" presetClass="path" presetSubtype="0" repeatCount="2000" accel="50000" decel="50000" autoRev="1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7.40741E-7 L 0.13038 -0.00046 " pathEditMode="relative" rAng="0" ptsTypes="AA">
                                      <p:cBhvr>
                                        <p:cTn id="157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10" y="-23"/>
                                    </p:animMotion>
                                  </p:childTnLst>
                                </p:cTn>
                              </p:par>
                              <p:par>
                                <p:cTn id="158" presetID="42" presetClass="path" presetSubtype="0" repeatCount="2000" accel="50000" decel="50000" autoRev="1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5 -0.00695 L 0.00174 -0.33171 " pathEditMode="relative" rAng="0" ptsTypes="AA">
                                      <p:cBhvr>
                                        <p:cTn id="159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" y="-162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6000"/>
                            </p:stCondLst>
                            <p:childTnLst>
                              <p:par>
                                <p:cTn id="161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2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5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2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1000"/>
                            </p:stCondLst>
                            <p:childTnLst>
                              <p:par>
                                <p:cTn id="17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4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9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0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2" presetID="45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4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5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1"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2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4" presetID="45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6" dur="1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7" dur="1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1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16" presetClass="entr" presetSubtype="37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13" dur="25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4" fill="hold">
                            <p:stCondLst>
                              <p:cond delay="500"/>
                            </p:stCondLst>
                            <p:childTnLst>
                              <p:par>
                                <p:cTn id="2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7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2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6" presetID="0" presetClass="path" presetSubtype="0" repeatCount="2000" accel="50000" decel="50000" autoRev="1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05 -2.59259E-6 C -0.00086 -0.01458 -0.00329 -0.02801 -0.0059 -0.04236 C -0.00659 -0.04977 -0.00763 -0.05717 -0.00763 -0.06458 C -0.00763 -0.10463 0.02309 -0.10092 0.04827 -0.10301 C 0.07309 -0.09815 0.04219 -0.10301 0.07257 -0.10301 C 0.11164 -0.10301 0.15053 -0.09977 0.18959 -0.09884 C 0.20296 -0.09583 0.21615 -0.09375 0.22952 -0.09097 C 0.23559 -0.08981 0.24705 -0.08472 0.24705 -0.08449 C 0.24827 -0.08264 0.24914 -0.08055 0.25053 -0.0787 C 0.2533 -0.07523 0.25938 -0.06875 0.25938 -0.06852 C 0.26355 -0.05254 0.26632 -0.03935 0.26789 -0.02222 C 0.26684 0.00672 0.2724 0.01945 0.26094 0.03843 C 0.25747 0.05139 0.24566 0.06088 0.23473 0.06459 C 0.21615 0.07963 0.19063 0.08287 0.16858 0.08287 " pathEditMode="relative" rAng="0" ptsTypes="fffffffffffffA">
                                      <p:cBhvr>
                                        <p:cTn id="227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125" y="-10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29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5" presetID="0" presetClass="path" presetSubtype="0" repeatCount="2000" accel="50000" decel="50000" autoRev="1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52 3.33333E-6 C -0.00017 -0.01019 -0.00156 -0.02014 -0.00156 -0.03033 C -0.00156 -0.04723 -0.00139 -0.06412 0.00052 -0.08079 C 0.00156 -0.08866 0.02674 -0.09074 0.03212 -0.09098 C 0.04896 -0.09213 0.06563 -0.09236 0.08247 -0.09306 C 0.11163 -0.08727 0.14167 -0.08496 0.17101 -0.08079 C 0.17674 -0.07709 0.18073 -0.07315 0.18577 -0.06875 C 0.18837 -0.06019 0.19393 -0.05348 0.19618 -0.04445 C 0.20052 -0.02709 0.20122 -0.00973 0.20261 0.0081 C 0.19965 0.04074 0.20295 0.07245 0.20052 0.10509 C 0.19965 0.11389 0.20261 0.125 0.19618 0.13125 C 0.18906 0.13796 0.16181 0.14166 0.15191 0.14352 C 0.12188 0.13842 0.15747 0.14398 0.09948 0.13935 C 0.09271 0.13889 0.08663 0.1375 0.08038 0.13541 C 0.07622 0.13402 0.06788 0.13125 0.06788 0.13148 C 0.06632 0.12916 0.06424 0.12754 0.06372 0.12523 C 0.0632 0.12314 0.06476 0.12106 0.06563 0.11921 C 0.0658 0.11852 0.06563 0.1206 0.06563 0.12129 " pathEditMode="relative" rAng="0" ptsTypes="fffffffffffffffffA">
                                      <p:cBhvr>
                                        <p:cTn id="236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17" y="25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7" fill="hold">
                            <p:stCondLst>
                              <p:cond delay="4000"/>
                            </p:stCondLst>
                            <p:childTnLst>
                              <p:par>
                                <p:cTn id="238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>
                      <p:stCondLst>
                        <p:cond delay="indefinite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>
                      <p:stCondLst>
                        <p:cond delay="indefinite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3" fill="hold">
                            <p:stCondLst>
                              <p:cond delay="500"/>
                            </p:stCondLst>
                            <p:childTnLst>
                              <p:par>
                                <p:cTn id="25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6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7" fill="hold">
                            <p:stCondLst>
                              <p:cond delay="750"/>
                            </p:stCondLst>
                            <p:childTnLst>
                              <p:par>
                                <p:cTn id="25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0" dur="25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1" fill="hold">
                            <p:stCondLst>
                              <p:cond delay="1000"/>
                            </p:stCondLst>
                            <p:childTnLst>
                              <p:par>
                                <p:cTn id="26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4" dur="25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" grpId="0" animBg="1"/>
      <p:bldP spid="29" grpId="0" animBg="1"/>
      <p:bldP spid="29" grpId="1" animBg="1"/>
      <p:bldP spid="9" grpId="0"/>
      <p:bldP spid="73" grpId="0"/>
      <p:bldP spid="13" grpId="0"/>
      <p:bldP spid="39" grpId="0"/>
      <p:bldP spid="91" grpId="0" animBg="1"/>
      <p:bldP spid="91" grpId="2" animBg="1"/>
      <p:bldP spid="91" grpId="3" animBg="1"/>
      <p:bldP spid="98" grpId="0" animBg="1"/>
      <p:bldP spid="98" grpId="1" animBg="1"/>
      <p:bldP spid="98" grpId="2" animBg="1"/>
      <p:bldP spid="100" grpId="0" animBg="1"/>
      <p:bldP spid="100" grpId="2" animBg="1"/>
      <p:bldP spid="100" grpId="3" animBg="1"/>
      <p:bldP spid="101" grpId="0" animBg="1"/>
      <p:bldP spid="101" grpId="1" animBg="1"/>
      <p:bldP spid="101" grpId="2" animBg="1"/>
      <p:bldP spid="102" grpId="0" animBg="1"/>
      <p:bldP spid="102" grpId="1" animBg="1"/>
      <p:bldP spid="102" grpId="2" animBg="1"/>
      <p:bldP spid="103" grpId="0" animBg="1"/>
      <p:bldP spid="103" grpId="1" animBg="1"/>
      <p:bldP spid="103" grpId="2" animBg="1"/>
      <p:bldP spid="40" grpId="0" animBg="1"/>
      <p:bldP spid="41" grpId="0" animBg="1"/>
      <p:bldP spid="104" grpId="0"/>
      <p:bldP spid="48" grpId="0" animBg="1"/>
      <p:bldP spid="92" grpId="0" animBg="1"/>
      <p:bldP spid="92" grpId="1" animBg="1"/>
      <p:bldP spid="92" grpId="2" animBg="1"/>
      <p:bldP spid="99" grpId="0" animBg="1"/>
      <p:bldP spid="99" grpId="1" animBg="1"/>
      <p:bldP spid="99" grpId="2" animBg="1"/>
      <p:bldP spid="52" grpId="0" animBg="1"/>
      <p:bldP spid="116" grpId="0"/>
      <p:bldP spid="118" grpId="0"/>
      <p:bldP spid="2" grpId="0" animBg="1"/>
      <p:bldP spid="61" grpId="0" animBg="1"/>
      <p:bldP spid="61" grpId="1" animBg="1"/>
      <p:bldP spid="61" grpId="2" animBg="1"/>
      <p:bldP spid="62" grpId="0" animBg="1"/>
      <p:bldP spid="62" grpId="1" animBg="1"/>
      <p:bldP spid="62" grpId="2" animBg="1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Repeatedly rotating a vector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2491016" y="41148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0</a:t>
            </a:r>
            <a:endParaRPr lang="en-US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grpSp>
        <p:nvGrpSpPr>
          <p:cNvPr id="34" name="Group 33"/>
          <p:cNvGrpSpPr/>
          <p:nvPr/>
        </p:nvGrpSpPr>
        <p:grpSpPr>
          <a:xfrm>
            <a:off x="798822" y="3884013"/>
            <a:ext cx="4209630" cy="369332"/>
            <a:chOff x="-1065593" y="3777733"/>
            <a:chExt cx="4209630" cy="369332"/>
          </a:xfrm>
        </p:grpSpPr>
        <p:cxnSp>
          <p:nvCxnSpPr>
            <p:cNvPr id="43" name="Straight Arrow Connector 42"/>
            <p:cNvCxnSpPr/>
            <p:nvPr/>
          </p:nvCxnSpPr>
          <p:spPr>
            <a:xfrm>
              <a:off x="-1065593" y="3962400"/>
              <a:ext cx="3925578" cy="0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2859985" y="3777733"/>
              <a:ext cx="2840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x</a:t>
              </a:r>
              <a:endParaRPr lang="en-US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2670095" y="1487208"/>
            <a:ext cx="288862" cy="4684992"/>
            <a:chOff x="608352" y="729734"/>
            <a:chExt cx="288862" cy="4684992"/>
          </a:xfrm>
        </p:grpSpPr>
        <p:cxnSp>
          <p:nvCxnSpPr>
            <p:cNvPr id="46" name="Straight Arrow Connector 45"/>
            <p:cNvCxnSpPr/>
            <p:nvPr/>
          </p:nvCxnSpPr>
          <p:spPr>
            <a:xfrm flipV="1">
              <a:off x="753824" y="1107896"/>
              <a:ext cx="0" cy="4306830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5" name="TextBox 74"/>
            <p:cNvSpPr txBox="1"/>
            <p:nvPr/>
          </p:nvSpPr>
          <p:spPr>
            <a:xfrm>
              <a:off x="608352" y="729734"/>
              <a:ext cx="2888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y</a:t>
              </a:r>
              <a:endParaRPr lang="en-US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810279" y="3034145"/>
            <a:ext cx="1956698" cy="1040717"/>
            <a:chOff x="4624212" y="2994737"/>
            <a:chExt cx="1956698" cy="104071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Rectangle 20"/>
                <p:cNvSpPr/>
                <p:nvPr/>
              </p:nvSpPr>
              <p:spPr>
                <a:xfrm>
                  <a:off x="6211578" y="2994737"/>
                  <a:ext cx="36933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⃑"/>
                            <m:ctrlPr>
                              <a:rPr lang="en-US" i="1" smtClean="0">
                                <a:solidFill>
                                  <a:srgbClr val="00FFFF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i="1">
                                <a:solidFill>
                                  <a:srgbClr val="00FFFF"/>
                                </a:solidFill>
                                <a:latin typeface="Cambria Math"/>
                              </a:rPr>
                              <m:t>𝑣</m:t>
                            </m:r>
                          </m:e>
                        </m:acc>
                      </m:oMath>
                    </m:oMathPara>
                  </a14:m>
                  <a:endParaRPr lang="en-US" dirty="0">
                    <a:solidFill>
                      <a:srgbClr val="00FFFF"/>
                    </a:solidFill>
                  </a:endParaRPr>
                </a:p>
              </p:txBody>
            </p:sp>
          </mc:Choice>
          <mc:Fallback xmlns="">
            <p:sp>
              <p:nvSpPr>
                <p:cNvPr id="21" name="Rectangle 2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211578" y="2994737"/>
                  <a:ext cx="369332" cy="369332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t="-6667" r="-1475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7" name="Straight Arrow Connector 16"/>
            <p:cNvCxnSpPr/>
            <p:nvPr/>
          </p:nvCxnSpPr>
          <p:spPr>
            <a:xfrm flipV="1">
              <a:off x="4624212" y="3205071"/>
              <a:ext cx="1672678" cy="830383"/>
            </a:xfrm>
            <a:prstGeom prst="straightConnector1">
              <a:avLst/>
            </a:prstGeom>
            <a:ln w="57150">
              <a:solidFill>
                <a:srgbClr val="00FFFF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Group 35"/>
          <p:cNvGrpSpPr/>
          <p:nvPr/>
        </p:nvGrpSpPr>
        <p:grpSpPr>
          <a:xfrm>
            <a:off x="3472657" y="3613958"/>
            <a:ext cx="470192" cy="479276"/>
            <a:chOff x="1434808" y="3501719"/>
            <a:chExt cx="470192" cy="47927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/>
                <p:cNvSpPr txBox="1"/>
                <p:nvPr/>
              </p:nvSpPr>
              <p:spPr>
                <a:xfrm>
                  <a:off x="1434808" y="3519330"/>
                  <a:ext cx="47019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i="1" smtClean="0">
                            <a:solidFill>
                              <a:srgbClr val="00FFFF"/>
                            </a:solidFill>
                            <a:latin typeface="Cambria Math"/>
                            <a:ea typeface="Cambria Math"/>
                          </a:rPr>
                          <m:t>𝜙</m:t>
                        </m:r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34808" y="3519330"/>
                  <a:ext cx="470192" cy="461665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 l="-1282" r="-1282" b="-15789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6" name="Freeform 25"/>
            <p:cNvSpPr/>
            <p:nvPr/>
          </p:nvSpPr>
          <p:spPr>
            <a:xfrm>
              <a:off x="1750007" y="3501719"/>
              <a:ext cx="134211" cy="446825"/>
            </a:xfrm>
            <a:custGeom>
              <a:avLst/>
              <a:gdLst>
                <a:gd name="connsiteX0" fmla="*/ 138545 w 138545"/>
                <a:gd name="connsiteY0" fmla="*/ 429490 h 429490"/>
                <a:gd name="connsiteX1" fmla="*/ 96982 w 138545"/>
                <a:gd name="connsiteY1" fmla="*/ 180109 h 429490"/>
                <a:gd name="connsiteX2" fmla="*/ 0 w 138545"/>
                <a:gd name="connsiteY2" fmla="*/ 0 h 429490"/>
                <a:gd name="connsiteX0" fmla="*/ 138545 w 138545"/>
                <a:gd name="connsiteY0" fmla="*/ 429490 h 429490"/>
                <a:gd name="connsiteX1" fmla="*/ 96982 w 138545"/>
                <a:gd name="connsiteY1" fmla="*/ 180109 h 429490"/>
                <a:gd name="connsiteX2" fmla="*/ 0 w 138545"/>
                <a:gd name="connsiteY2" fmla="*/ 0 h 429490"/>
                <a:gd name="connsiteX0" fmla="*/ 138545 w 138545"/>
                <a:gd name="connsiteY0" fmla="*/ 429490 h 429490"/>
                <a:gd name="connsiteX1" fmla="*/ 88315 w 138545"/>
                <a:gd name="connsiteY1" fmla="*/ 154107 h 429490"/>
                <a:gd name="connsiteX2" fmla="*/ 0 w 138545"/>
                <a:gd name="connsiteY2" fmla="*/ 0 h 429490"/>
                <a:gd name="connsiteX0" fmla="*/ 125544 w 125544"/>
                <a:gd name="connsiteY0" fmla="*/ 442491 h 442491"/>
                <a:gd name="connsiteX1" fmla="*/ 75314 w 125544"/>
                <a:gd name="connsiteY1" fmla="*/ 167108 h 442491"/>
                <a:gd name="connsiteX2" fmla="*/ 0 w 125544"/>
                <a:gd name="connsiteY2" fmla="*/ 0 h 442491"/>
                <a:gd name="connsiteX0" fmla="*/ 125544 w 125544"/>
                <a:gd name="connsiteY0" fmla="*/ 442491 h 442491"/>
                <a:gd name="connsiteX1" fmla="*/ 75314 w 125544"/>
                <a:gd name="connsiteY1" fmla="*/ 167108 h 442491"/>
                <a:gd name="connsiteX2" fmla="*/ 0 w 125544"/>
                <a:gd name="connsiteY2" fmla="*/ 0 h 442491"/>
                <a:gd name="connsiteX0" fmla="*/ 129877 w 129877"/>
                <a:gd name="connsiteY0" fmla="*/ 429490 h 429490"/>
                <a:gd name="connsiteX1" fmla="*/ 79647 w 129877"/>
                <a:gd name="connsiteY1" fmla="*/ 154107 h 429490"/>
                <a:gd name="connsiteX2" fmla="*/ 0 w 129877"/>
                <a:gd name="connsiteY2" fmla="*/ 0 h 429490"/>
                <a:gd name="connsiteX0" fmla="*/ 129877 w 129877"/>
                <a:gd name="connsiteY0" fmla="*/ 429490 h 429490"/>
                <a:gd name="connsiteX1" fmla="*/ 96982 w 129877"/>
                <a:gd name="connsiteY1" fmla="*/ 184442 h 429490"/>
                <a:gd name="connsiteX2" fmla="*/ 0 w 129877"/>
                <a:gd name="connsiteY2" fmla="*/ 0 h 429490"/>
                <a:gd name="connsiteX0" fmla="*/ 134211 w 134211"/>
                <a:gd name="connsiteY0" fmla="*/ 446825 h 446825"/>
                <a:gd name="connsiteX1" fmla="*/ 101316 w 134211"/>
                <a:gd name="connsiteY1" fmla="*/ 201777 h 446825"/>
                <a:gd name="connsiteX2" fmla="*/ 0 w 134211"/>
                <a:gd name="connsiteY2" fmla="*/ 0 h 446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34211" h="446825">
                  <a:moveTo>
                    <a:pt x="134211" y="446825"/>
                  </a:moveTo>
                  <a:cubicBezTo>
                    <a:pt x="133643" y="271252"/>
                    <a:pt x="123685" y="276248"/>
                    <a:pt x="101316" y="201777"/>
                  </a:cubicBezTo>
                  <a:cubicBezTo>
                    <a:pt x="78948" y="127306"/>
                    <a:pt x="36945" y="67264"/>
                    <a:pt x="0" y="0"/>
                  </a:cubicBezTo>
                </a:path>
              </a:pathLst>
            </a:custGeom>
            <a:noFill/>
            <a:ln w="28575">
              <a:solidFill>
                <a:srgbClr val="00FFFF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3147722" y="3096351"/>
            <a:ext cx="625294" cy="554116"/>
            <a:chOff x="1095165" y="2955549"/>
            <a:chExt cx="625294" cy="55411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Rectangle 24"/>
                <p:cNvSpPr/>
                <p:nvPr/>
              </p:nvSpPr>
              <p:spPr>
                <a:xfrm>
                  <a:off x="1095165" y="3048000"/>
                  <a:ext cx="435760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i="1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𝜃</m:t>
                        </m:r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25" name="Rectangle 2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95165" y="3048000"/>
                  <a:ext cx="435760" cy="461665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7" name="Freeform 26"/>
            <p:cNvSpPr/>
            <p:nvPr/>
          </p:nvSpPr>
          <p:spPr>
            <a:xfrm>
              <a:off x="1126749" y="2955549"/>
              <a:ext cx="593710" cy="476701"/>
            </a:xfrm>
            <a:custGeom>
              <a:avLst/>
              <a:gdLst>
                <a:gd name="connsiteX0" fmla="*/ 611044 w 611044"/>
                <a:gd name="connsiteY0" fmla="*/ 485368 h 485368"/>
                <a:gd name="connsiteX1" fmla="*/ 355359 w 611044"/>
                <a:gd name="connsiteY1" fmla="*/ 190680 h 485368"/>
                <a:gd name="connsiteX2" fmla="*/ 0 w 611044"/>
                <a:gd name="connsiteY2" fmla="*/ 0 h 485368"/>
                <a:gd name="connsiteX0" fmla="*/ 611044 w 611044"/>
                <a:gd name="connsiteY0" fmla="*/ 485368 h 485368"/>
                <a:gd name="connsiteX1" fmla="*/ 355359 w 611044"/>
                <a:gd name="connsiteY1" fmla="*/ 190680 h 485368"/>
                <a:gd name="connsiteX2" fmla="*/ 0 w 611044"/>
                <a:gd name="connsiteY2" fmla="*/ 0 h 485368"/>
                <a:gd name="connsiteX0" fmla="*/ 611044 w 611044"/>
                <a:gd name="connsiteY0" fmla="*/ 485368 h 485368"/>
                <a:gd name="connsiteX1" fmla="*/ 342358 w 611044"/>
                <a:gd name="connsiteY1" fmla="*/ 177679 h 485368"/>
                <a:gd name="connsiteX2" fmla="*/ 0 w 611044"/>
                <a:gd name="connsiteY2" fmla="*/ 0 h 485368"/>
                <a:gd name="connsiteX0" fmla="*/ 611044 w 611044"/>
                <a:gd name="connsiteY0" fmla="*/ 485368 h 485368"/>
                <a:gd name="connsiteX1" fmla="*/ 342358 w 611044"/>
                <a:gd name="connsiteY1" fmla="*/ 177679 h 485368"/>
                <a:gd name="connsiteX2" fmla="*/ 0 w 611044"/>
                <a:gd name="connsiteY2" fmla="*/ 0 h 485368"/>
                <a:gd name="connsiteX0" fmla="*/ 593710 w 593710"/>
                <a:gd name="connsiteY0" fmla="*/ 476701 h 476701"/>
                <a:gd name="connsiteX1" fmla="*/ 325024 w 593710"/>
                <a:gd name="connsiteY1" fmla="*/ 169012 h 476701"/>
                <a:gd name="connsiteX2" fmla="*/ 0 w 593710"/>
                <a:gd name="connsiteY2" fmla="*/ 0 h 476701"/>
                <a:gd name="connsiteX0" fmla="*/ 593710 w 593710"/>
                <a:gd name="connsiteY0" fmla="*/ 476701 h 476701"/>
                <a:gd name="connsiteX1" fmla="*/ 325024 w 593710"/>
                <a:gd name="connsiteY1" fmla="*/ 169012 h 476701"/>
                <a:gd name="connsiteX2" fmla="*/ 0 w 593710"/>
                <a:gd name="connsiteY2" fmla="*/ 0 h 4767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93710" h="476701">
                  <a:moveTo>
                    <a:pt x="593710" y="476701"/>
                  </a:moveTo>
                  <a:cubicBezTo>
                    <a:pt x="495120" y="330802"/>
                    <a:pt x="423976" y="248462"/>
                    <a:pt x="325024" y="169012"/>
                  </a:cubicBezTo>
                  <a:cubicBezTo>
                    <a:pt x="226072" y="89562"/>
                    <a:pt x="148427" y="59225"/>
                    <a:pt x="0" y="0"/>
                  </a:cubicBezTo>
                </a:path>
              </a:pathLst>
            </a:custGeom>
            <a:noFill/>
            <a:ln w="28575">
              <a:solidFill>
                <a:srgbClr val="FFFF00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18" name="TextBox 117"/>
              <p:cNvSpPr txBox="1"/>
              <p:nvPr/>
            </p:nvSpPr>
            <p:spPr>
              <a:xfrm>
                <a:off x="762000" y="762000"/>
                <a:ext cx="7924800" cy="7087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mPr>
                            <m:mr>
                              <m:e>
                                <m:sSubSup>
                                  <m:sSubSupPr>
                                    <m:ctrlPr>
                                      <a:rPr lang="en-US" i="1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i="1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𝑥</m:t>
                                    </m:r>
                                  </m:sub>
                                  <m:sup>
                                    <m:r>
                                      <a:rPr lang="en-US" i="1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′</m:t>
                                    </m:r>
                                  </m:sup>
                                </m:sSubSup>
                              </m:e>
                            </m:mr>
                            <m:mr>
                              <m:e>
                                <m:sSubSup>
                                  <m:sSubSupPr>
                                    <m:ctrlPr>
                                      <a:rPr lang="en-US" i="1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i="1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𝑦</m:t>
                                    </m:r>
                                  </m:sub>
                                  <m:sup>
                                    <m:r>
                                      <a:rPr lang="en-US" i="1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′</m:t>
                                    </m:r>
                                  </m:sup>
                                </m:sSubSup>
                              </m:e>
                            </m:mr>
                          </m:m>
                        </m:e>
                      </m:d>
                      <m:r>
                        <a:rPr lang="en-US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mPr>
                            <m:mr>
                              <m:e>
                                <m:func>
                                  <m:funcPr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>
                                        <a:latin typeface="Cambria Math"/>
                                      </a:rPr>
                                      <m:t>cos</m:t>
                                    </m:r>
                                  </m:fName>
                                  <m:e>
                                    <m:r>
                                      <a:rPr lang="en-US" i="1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  <m:e>
                                <m:r>
                                  <a:rPr lang="en-US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−</m:t>
                                </m:r>
                                <m:func>
                                  <m:funcPr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>
                                        <a:latin typeface="Cambria Math"/>
                                      </a:rPr>
                                      <m:t>sin</m:t>
                                    </m:r>
                                  </m:fName>
                                  <m:e>
                                    <m:r>
                                      <a:rPr lang="en-US" i="1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</m:mr>
                            <m:mr>
                              <m:e>
                                <m:func>
                                  <m:funcPr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>
                                        <a:latin typeface="Cambria Math"/>
                                      </a:rPr>
                                      <m:t>sin</m:t>
                                    </m:r>
                                  </m:fName>
                                  <m:e>
                                    <m:r>
                                      <a:rPr lang="en-US" i="1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  <m:e>
                                <m:func>
                                  <m:funcPr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>
                                        <a:latin typeface="Cambria Math"/>
                                      </a:rPr>
                                      <m:t>cos</m:t>
                                    </m:r>
                                  </m:fName>
                                  <m:e>
                                    <m:r>
                                      <a:rPr lang="en-US" i="1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</m:mr>
                          </m:m>
                        </m:e>
                      </m:d>
                      <m:d>
                        <m:dPr>
                          <m:begChr m:val="["/>
                          <m:endChr m:val="]"/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mPr>
                            <m:mr>
                              <m:e>
                                <m:func>
                                  <m:funcPr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>
                                        <a:latin typeface="Cambria Math"/>
                                      </a:rPr>
                                      <m:t>cos</m:t>
                                    </m:r>
                                  </m:fName>
                                  <m:e>
                                    <m:r>
                                      <a:rPr lang="en-US" i="1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  <m:e>
                                <m:r>
                                  <a:rPr lang="en-US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−</m:t>
                                </m:r>
                                <m:func>
                                  <m:funcPr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>
                                        <a:latin typeface="Cambria Math"/>
                                      </a:rPr>
                                      <m:t>sin</m:t>
                                    </m:r>
                                  </m:fName>
                                  <m:e>
                                    <m:r>
                                      <a:rPr lang="en-US" i="1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</m:mr>
                            <m:mr>
                              <m:e>
                                <m:func>
                                  <m:funcPr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>
                                        <a:latin typeface="Cambria Math"/>
                                      </a:rPr>
                                      <m:t>sin</m:t>
                                    </m:r>
                                  </m:fName>
                                  <m:e>
                                    <m:r>
                                      <a:rPr lang="en-US" i="1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  <m:e>
                                <m:func>
                                  <m:funcPr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>
                                        <a:latin typeface="Cambria Math"/>
                                      </a:rPr>
                                      <m:t>cos</m:t>
                                    </m:r>
                                  </m:fName>
                                  <m:e>
                                    <m:r>
                                      <a:rPr lang="en-US" i="1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</m:mr>
                          </m:m>
                        </m:e>
                      </m:d>
                      <m:d>
                        <m:dPr>
                          <m:begChr m:val="["/>
                          <m:endChr m:val="]"/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mPr>
                            <m:mr>
                              <m:e>
                                <m:func>
                                  <m:funcPr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>
                                        <a:latin typeface="Cambria Math"/>
                                      </a:rPr>
                                      <m:t>cos</m:t>
                                    </m:r>
                                  </m:fName>
                                  <m:e>
                                    <m:r>
                                      <a:rPr lang="en-US" i="1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  <m:e>
                                <m:r>
                                  <a:rPr lang="en-US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−</m:t>
                                </m:r>
                                <m:func>
                                  <m:funcPr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>
                                        <a:latin typeface="Cambria Math"/>
                                      </a:rPr>
                                      <m:t>sin</m:t>
                                    </m:r>
                                  </m:fName>
                                  <m:e>
                                    <m:r>
                                      <a:rPr lang="en-US" i="1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</m:mr>
                            <m:mr>
                              <m:e>
                                <m:func>
                                  <m:funcPr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>
                                        <a:latin typeface="Cambria Math"/>
                                      </a:rPr>
                                      <m:t>sin</m:t>
                                    </m:r>
                                  </m:fName>
                                  <m:e>
                                    <m:r>
                                      <a:rPr lang="en-US" i="1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  <m:e>
                                <m:func>
                                  <m:funcPr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>
                                        <a:latin typeface="Cambria Math"/>
                                      </a:rPr>
                                      <m:t>cos</m:t>
                                    </m:r>
                                  </m:fName>
                                  <m:e>
                                    <m:r>
                                      <a:rPr lang="en-US" i="1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</m:mr>
                          </m:m>
                        </m:e>
                      </m:d>
                      <m:d>
                        <m:dPr>
                          <m:begChr m:val="["/>
                          <m:endChr m:val="]"/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mPr>
                            <m:mr>
                              <m:e>
                                <m:func>
                                  <m:funcPr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>
                                        <a:latin typeface="Cambria Math"/>
                                      </a:rPr>
                                      <m:t>cos</m:t>
                                    </m:r>
                                  </m:fName>
                                  <m:e>
                                    <m:r>
                                      <a:rPr lang="en-US" i="1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  <m:e>
                                <m:r>
                                  <a:rPr lang="en-US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−</m:t>
                                </m:r>
                                <m:func>
                                  <m:funcPr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>
                                        <a:latin typeface="Cambria Math"/>
                                      </a:rPr>
                                      <m:t>sin</m:t>
                                    </m:r>
                                  </m:fName>
                                  <m:e>
                                    <m:r>
                                      <a:rPr lang="en-US" i="1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</m:mr>
                            <m:mr>
                              <m:e>
                                <m:func>
                                  <m:funcPr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>
                                        <a:latin typeface="Cambria Math"/>
                                      </a:rPr>
                                      <m:t>sin</m:t>
                                    </m:r>
                                  </m:fName>
                                  <m:e>
                                    <m:r>
                                      <a:rPr lang="en-US" i="1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  <m:e>
                                <m:func>
                                  <m:funcPr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>
                                        <a:latin typeface="Cambria Math"/>
                                      </a:rPr>
                                      <m:t>cos</m:t>
                                    </m:r>
                                  </m:fName>
                                  <m:e>
                                    <m:r>
                                      <a:rPr lang="en-US" i="1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</m:mr>
                          </m:m>
                        </m:e>
                      </m:d>
                      <m:d>
                        <m:dPr>
                          <m:begChr m:val="["/>
                          <m:endChr m:val="]"/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𝑥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𝑦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18" name="TextBox 1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" y="762000"/>
                <a:ext cx="7924800" cy="70872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9" name="Group 18"/>
          <p:cNvGrpSpPr/>
          <p:nvPr/>
        </p:nvGrpSpPr>
        <p:grpSpPr>
          <a:xfrm>
            <a:off x="2274250" y="1932710"/>
            <a:ext cx="2310895" cy="1688083"/>
            <a:chOff x="4088183" y="1893302"/>
            <a:chExt cx="2310895" cy="1688083"/>
          </a:xfrm>
        </p:grpSpPr>
        <p:cxnSp>
          <p:nvCxnSpPr>
            <p:cNvPr id="76" name="Straight Arrow Connector 75"/>
            <p:cNvCxnSpPr/>
            <p:nvPr/>
          </p:nvCxnSpPr>
          <p:spPr>
            <a:xfrm rot="18900000" flipV="1">
              <a:off x="4088183" y="2751002"/>
              <a:ext cx="1672678" cy="830383"/>
            </a:xfrm>
            <a:prstGeom prst="straightConnector1">
              <a:avLst/>
            </a:prstGeom>
            <a:ln w="57150">
              <a:solidFill>
                <a:srgbClr val="FFFF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Box 3"/>
                <p:cNvSpPr txBox="1"/>
                <p:nvPr/>
              </p:nvSpPr>
              <p:spPr>
                <a:xfrm>
                  <a:off x="5061661" y="1893302"/>
                  <a:ext cx="1337417" cy="42582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⃑"/>
                            <m:ctrlPr>
                              <a:rPr lang="en-US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𝑣</m:t>
                            </m:r>
                            <m:r>
                              <a:rPr lang="en-US" b="0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′</m:t>
                            </m:r>
                          </m:e>
                        </m:acc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</a:rPr>
                          <m:t>=</m:t>
                        </m:r>
                        <m:acc>
                          <m:accPr>
                            <m:chr m:val="̂"/>
                            <m:ctrlPr>
                              <a:rPr lang="en-US" b="0" i="1" smtClean="0">
                                <a:solidFill>
                                  <a:srgbClr val="FF9999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solidFill>
                                  <a:srgbClr val="FF9999"/>
                                </a:solidFill>
                                <a:latin typeface="Cambria Math"/>
                              </a:rPr>
                              <m:t>𝑅</m:t>
                            </m:r>
                          </m:e>
                        </m:acc>
                        <m:d>
                          <m:dPr>
                            <m:ctrlPr>
                              <a:rPr lang="en-US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𝜃</m:t>
                            </m:r>
                          </m:e>
                        </m:d>
                        <m:acc>
                          <m:accPr>
                            <m:chr m:val="⃑"/>
                            <m:ctrlPr>
                              <a:rPr lang="en-US" i="1" smtClean="0">
                                <a:solidFill>
                                  <a:srgbClr val="00FFFF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solidFill>
                                  <a:srgbClr val="00FFFF"/>
                                </a:solidFill>
                                <a:latin typeface="Cambria Math"/>
                              </a:rPr>
                              <m:t>𝑣</m:t>
                            </m:r>
                          </m:e>
                        </m:acc>
                      </m:oMath>
                    </m:oMathPara>
                  </a14:m>
                  <a:endPara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4" name="TextBox 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61661" y="1893302"/>
                  <a:ext cx="1337417" cy="425822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 r="-1552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79" name="Straight Arrow Connector 78"/>
          <p:cNvCxnSpPr/>
          <p:nvPr/>
        </p:nvCxnSpPr>
        <p:spPr>
          <a:xfrm rot="-13500000" flipV="1">
            <a:off x="1668532" y="4538452"/>
            <a:ext cx="1672678" cy="830383"/>
          </a:xfrm>
          <a:prstGeom prst="straightConnector1">
            <a:avLst/>
          </a:prstGeom>
          <a:ln w="57150">
            <a:solidFill>
              <a:srgbClr val="FFFF00">
                <a:alpha val="80000"/>
              </a:srgb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/>
          <p:nvPr/>
        </p:nvCxnSpPr>
        <p:spPr>
          <a:xfrm rot="-16200000" flipV="1">
            <a:off x="2420606" y="4500526"/>
            <a:ext cx="1672678" cy="830383"/>
          </a:xfrm>
          <a:prstGeom prst="straightConnector1">
            <a:avLst/>
          </a:prstGeom>
          <a:ln w="57150">
            <a:solidFill>
              <a:srgbClr val="FFFF00">
                <a:alpha val="90000"/>
              </a:srgb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/>
          <p:nvPr/>
        </p:nvCxnSpPr>
        <p:spPr>
          <a:xfrm rot="2700000" flipV="1">
            <a:off x="2877364" y="3937692"/>
            <a:ext cx="1672678" cy="830383"/>
          </a:xfrm>
          <a:prstGeom prst="straightConnector1">
            <a:avLst/>
          </a:prstGeom>
          <a:ln w="57150">
            <a:solidFill>
              <a:srgbClr val="FFFF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/>
          <p:cNvGrpSpPr/>
          <p:nvPr/>
        </p:nvGrpSpPr>
        <p:grpSpPr>
          <a:xfrm>
            <a:off x="1138161" y="1936378"/>
            <a:ext cx="1668379" cy="2110117"/>
            <a:chOff x="2952094" y="1896970"/>
            <a:chExt cx="1668379" cy="2110117"/>
          </a:xfrm>
        </p:grpSpPr>
        <p:cxnSp>
          <p:nvCxnSpPr>
            <p:cNvPr id="72" name="Straight Arrow Connector 71"/>
            <p:cNvCxnSpPr/>
            <p:nvPr/>
          </p:nvCxnSpPr>
          <p:spPr>
            <a:xfrm rot="-5400000" flipV="1">
              <a:off x="3368943" y="2755556"/>
              <a:ext cx="1672678" cy="830383"/>
            </a:xfrm>
            <a:prstGeom prst="straightConnector1">
              <a:avLst/>
            </a:prstGeom>
            <a:ln w="57150">
              <a:solidFill>
                <a:srgbClr val="FFFF00">
                  <a:alpha val="50000"/>
                </a:srgb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3" name="TextBox 82"/>
                <p:cNvSpPr txBox="1"/>
                <p:nvPr/>
              </p:nvSpPr>
              <p:spPr>
                <a:xfrm>
                  <a:off x="2952094" y="1896970"/>
                  <a:ext cx="1502141" cy="42582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⃑"/>
                            <m:ctrlPr>
                              <a:rPr lang="en-US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𝑣</m:t>
                            </m:r>
                            <m:r>
                              <a:rPr lang="en-US" b="0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′</m:t>
                            </m:r>
                          </m:e>
                        </m:acc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</a:rPr>
                          <m:t>=</m:t>
                        </m:r>
                        <m:sSup>
                          <m:sSupPr>
                            <m:ctrlP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acc>
                              <m:accPr>
                                <m:chr m:val="̂"/>
                                <m:ctrlPr>
                                  <a:rPr lang="en-US" i="1">
                                    <a:solidFill>
                                      <a:srgbClr val="FF9999"/>
                                    </a:solidFill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n-US" i="1">
                                    <a:solidFill>
                                      <a:srgbClr val="FF9999"/>
                                    </a:solidFill>
                                    <a:latin typeface="Cambria Math"/>
                                  </a:rPr>
                                  <m:t>𝑅</m:t>
                                </m:r>
                              </m:e>
                            </m:acc>
                          </m:e>
                          <m:sup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d>
                          <m:dPr>
                            <m:ctrlPr>
                              <a:rPr lang="en-US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𝜃</m:t>
                            </m:r>
                          </m:e>
                        </m:d>
                        <m:acc>
                          <m:accPr>
                            <m:chr m:val="⃑"/>
                            <m:ctrlPr>
                              <a:rPr lang="en-US" i="1" smtClean="0">
                                <a:solidFill>
                                  <a:srgbClr val="00FFFF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solidFill>
                                  <a:srgbClr val="00FFFF"/>
                                </a:solidFill>
                                <a:latin typeface="Cambria Math"/>
                              </a:rPr>
                              <m:t>𝑣</m:t>
                            </m:r>
                          </m:e>
                        </m:acc>
                      </m:oMath>
                    </m:oMathPara>
                  </a14:m>
                  <a:endPara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83" name="TextBox 8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52094" y="1896970"/>
                  <a:ext cx="1502141" cy="425822"/>
                </a:xfrm>
                <a:prstGeom prst="rect">
                  <a:avLst/>
                </a:prstGeom>
                <a:blipFill rotWithShape="1">
                  <a:blip r:embed="rId10"/>
                  <a:stretch>
                    <a:fillRect r="-11789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4" name="Group 23"/>
          <p:cNvGrpSpPr/>
          <p:nvPr/>
        </p:nvGrpSpPr>
        <p:grpSpPr>
          <a:xfrm>
            <a:off x="306896" y="2923605"/>
            <a:ext cx="2037373" cy="1672678"/>
            <a:chOff x="2120829" y="2884197"/>
            <a:chExt cx="2037373" cy="1672678"/>
          </a:xfrm>
        </p:grpSpPr>
        <p:cxnSp>
          <p:nvCxnSpPr>
            <p:cNvPr id="74" name="Straight Arrow Connector 73"/>
            <p:cNvCxnSpPr/>
            <p:nvPr/>
          </p:nvCxnSpPr>
          <p:spPr>
            <a:xfrm rot="-8100000" flipV="1">
              <a:off x="2906672" y="3305344"/>
              <a:ext cx="1672678" cy="830383"/>
            </a:xfrm>
            <a:prstGeom prst="straightConnector1">
              <a:avLst/>
            </a:prstGeom>
            <a:ln w="57150">
              <a:solidFill>
                <a:srgbClr val="FFFF00">
                  <a:alpha val="60000"/>
                </a:srgb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4" name="TextBox 83"/>
                <p:cNvSpPr txBox="1"/>
                <p:nvPr/>
              </p:nvSpPr>
              <p:spPr>
                <a:xfrm>
                  <a:off x="2120829" y="3039970"/>
                  <a:ext cx="1502141" cy="42582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⃑"/>
                            <m:ctrlPr>
                              <a:rPr lang="en-US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𝑣</m:t>
                            </m:r>
                            <m:r>
                              <a:rPr lang="en-US" b="0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′</m:t>
                            </m:r>
                          </m:e>
                        </m:acc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</a:rPr>
                          <m:t>=</m:t>
                        </m:r>
                        <m:sSup>
                          <m:sSupPr>
                            <m:ctrlP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acc>
                              <m:accPr>
                                <m:chr m:val="̂"/>
                                <m:ctrlPr>
                                  <a:rPr lang="en-US" i="1">
                                    <a:solidFill>
                                      <a:srgbClr val="FF9999"/>
                                    </a:solidFill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n-US" i="1">
                                    <a:solidFill>
                                      <a:srgbClr val="FF9999"/>
                                    </a:solidFill>
                                    <a:latin typeface="Cambria Math"/>
                                  </a:rPr>
                                  <m:t>𝑅</m:t>
                                </m:r>
                              </m:e>
                            </m:acc>
                          </m:e>
                          <m:sup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  <m:t>3</m:t>
                            </m:r>
                          </m:sup>
                        </m:sSup>
                        <m:d>
                          <m:dPr>
                            <m:ctrlPr>
                              <a:rPr lang="en-US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𝜃</m:t>
                            </m:r>
                          </m:e>
                        </m:d>
                        <m:acc>
                          <m:accPr>
                            <m:chr m:val="⃑"/>
                            <m:ctrlPr>
                              <a:rPr lang="en-US" i="1" smtClean="0">
                                <a:solidFill>
                                  <a:srgbClr val="00FFFF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solidFill>
                                  <a:srgbClr val="00FFFF"/>
                                </a:solidFill>
                                <a:latin typeface="Cambria Math"/>
                              </a:rPr>
                              <m:t>𝑣</m:t>
                            </m:r>
                          </m:e>
                        </m:acc>
                      </m:oMath>
                    </m:oMathPara>
                  </a14:m>
                  <a:endPara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84" name="TextBox 8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20829" y="3039970"/>
                  <a:ext cx="1502141" cy="425822"/>
                </a:xfrm>
                <a:prstGeom prst="rect">
                  <a:avLst/>
                </a:prstGeom>
                <a:blipFill rotWithShape="1">
                  <a:blip r:embed="rId11"/>
                  <a:stretch>
                    <a:fillRect r="-1174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8" name="Group 27"/>
          <p:cNvGrpSpPr/>
          <p:nvPr/>
        </p:nvGrpSpPr>
        <p:grpSpPr>
          <a:xfrm>
            <a:off x="152400" y="4068984"/>
            <a:ext cx="2662677" cy="1233638"/>
            <a:chOff x="1966333" y="4029576"/>
            <a:chExt cx="2662677" cy="1233638"/>
          </a:xfrm>
        </p:grpSpPr>
        <p:cxnSp>
          <p:nvCxnSpPr>
            <p:cNvPr id="77" name="Straight Arrow Connector 76"/>
            <p:cNvCxnSpPr/>
            <p:nvPr/>
          </p:nvCxnSpPr>
          <p:spPr>
            <a:xfrm rot="10800000" flipV="1">
              <a:off x="2956332" y="4029576"/>
              <a:ext cx="1672678" cy="830383"/>
            </a:xfrm>
            <a:prstGeom prst="straightConnector1">
              <a:avLst/>
            </a:prstGeom>
            <a:ln w="57150">
              <a:solidFill>
                <a:srgbClr val="FFFF00">
                  <a:alpha val="70000"/>
                </a:srgb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5" name="TextBox 84"/>
                <p:cNvSpPr txBox="1"/>
                <p:nvPr/>
              </p:nvSpPr>
              <p:spPr>
                <a:xfrm>
                  <a:off x="1966333" y="4837392"/>
                  <a:ext cx="1502141" cy="42582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⃑"/>
                            <m:ctrlPr>
                              <a:rPr lang="en-US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𝑣</m:t>
                            </m:r>
                            <m:r>
                              <a:rPr lang="en-US" b="0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′</m:t>
                            </m:r>
                          </m:e>
                        </m:acc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</a:rPr>
                          <m:t>=</m:t>
                        </m:r>
                        <m:sSup>
                          <m:sSupPr>
                            <m:ctrlP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acc>
                              <m:accPr>
                                <m:chr m:val="̂"/>
                                <m:ctrlPr>
                                  <a:rPr lang="en-US" i="1">
                                    <a:solidFill>
                                      <a:srgbClr val="FF9999"/>
                                    </a:solidFill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n-US" i="1">
                                    <a:solidFill>
                                      <a:srgbClr val="FF9999"/>
                                    </a:solidFill>
                                    <a:latin typeface="Cambria Math"/>
                                  </a:rPr>
                                  <m:t>𝑅</m:t>
                                </m:r>
                              </m:e>
                            </m:acc>
                          </m:e>
                          <m:sup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  <m:t>4</m:t>
                            </m:r>
                          </m:sup>
                        </m:sSup>
                        <m:d>
                          <m:dPr>
                            <m:ctrlPr>
                              <a:rPr lang="en-US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𝜃</m:t>
                            </m:r>
                          </m:e>
                        </m:d>
                        <m:acc>
                          <m:accPr>
                            <m:chr m:val="⃑"/>
                            <m:ctrlPr>
                              <a:rPr lang="en-US" i="1" smtClean="0">
                                <a:solidFill>
                                  <a:srgbClr val="00FFFF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solidFill>
                                  <a:srgbClr val="00FFFF"/>
                                </a:solidFill>
                                <a:latin typeface="Cambria Math"/>
                              </a:rPr>
                              <m:t>𝑣</m:t>
                            </m:r>
                          </m:e>
                        </m:acc>
                      </m:oMath>
                    </m:oMathPara>
                  </a14:m>
                  <a:endPara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85" name="TextBox 8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966333" y="4837392"/>
                  <a:ext cx="1502141" cy="425822"/>
                </a:xfrm>
                <a:prstGeom prst="rect">
                  <a:avLst/>
                </a:prstGeom>
                <a:blipFill rotWithShape="1">
                  <a:blip r:embed="rId12"/>
                  <a:stretch>
                    <a:fillRect r="-11789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6" name="Rectangle 15"/>
          <p:cNvSpPr/>
          <p:nvPr/>
        </p:nvSpPr>
        <p:spPr>
          <a:xfrm>
            <a:off x="976745" y="762000"/>
            <a:ext cx="685800" cy="708720"/>
          </a:xfrm>
          <a:prstGeom prst="rect">
            <a:avLst/>
          </a:prstGeom>
          <a:solidFill>
            <a:schemeClr val="bg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ectangle 85"/>
          <p:cNvSpPr/>
          <p:nvPr/>
        </p:nvSpPr>
        <p:spPr>
          <a:xfrm>
            <a:off x="1676399" y="789710"/>
            <a:ext cx="1593273" cy="708720"/>
          </a:xfrm>
          <a:prstGeom prst="rect">
            <a:avLst/>
          </a:prstGeom>
          <a:solidFill>
            <a:schemeClr val="bg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3264828" y="789710"/>
            <a:ext cx="1570408" cy="708720"/>
          </a:xfrm>
          <a:prstGeom prst="rect">
            <a:avLst/>
          </a:prstGeom>
          <a:solidFill>
            <a:schemeClr val="bg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Rectangle 92"/>
          <p:cNvSpPr/>
          <p:nvPr/>
        </p:nvSpPr>
        <p:spPr>
          <a:xfrm>
            <a:off x="4869871" y="789710"/>
            <a:ext cx="1614055" cy="708720"/>
          </a:xfrm>
          <a:prstGeom prst="rect">
            <a:avLst/>
          </a:prstGeom>
          <a:solidFill>
            <a:schemeClr val="bg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Rectangle 93"/>
          <p:cNvSpPr/>
          <p:nvPr/>
        </p:nvSpPr>
        <p:spPr>
          <a:xfrm>
            <a:off x="6463147" y="789710"/>
            <a:ext cx="1572490" cy="708720"/>
          </a:xfrm>
          <a:prstGeom prst="rect">
            <a:avLst/>
          </a:prstGeom>
          <a:solidFill>
            <a:schemeClr val="bg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5" name="Group 94"/>
          <p:cNvGrpSpPr/>
          <p:nvPr/>
        </p:nvGrpSpPr>
        <p:grpSpPr>
          <a:xfrm>
            <a:off x="2453267" y="2858808"/>
            <a:ext cx="593710" cy="571452"/>
            <a:chOff x="1126749" y="2955549"/>
            <a:chExt cx="593710" cy="57145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6" name="Rectangle 95"/>
                <p:cNvSpPr/>
                <p:nvPr/>
              </p:nvSpPr>
              <p:spPr>
                <a:xfrm>
                  <a:off x="1148415" y="3065336"/>
                  <a:ext cx="435760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i="1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𝜃</m:t>
                        </m:r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96" name="Rectangle 9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48415" y="3065336"/>
                  <a:ext cx="435760" cy="461665"/>
                </a:xfrm>
                <a:prstGeom prst="rect">
                  <a:avLst/>
                </a:prstGeom>
                <a:blipFill rotWithShape="1"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97" name="Freeform 96"/>
            <p:cNvSpPr/>
            <p:nvPr/>
          </p:nvSpPr>
          <p:spPr>
            <a:xfrm rot="19135439">
              <a:off x="1126749" y="2955549"/>
              <a:ext cx="593710" cy="476701"/>
            </a:xfrm>
            <a:custGeom>
              <a:avLst/>
              <a:gdLst>
                <a:gd name="connsiteX0" fmla="*/ 611044 w 611044"/>
                <a:gd name="connsiteY0" fmla="*/ 485368 h 485368"/>
                <a:gd name="connsiteX1" fmla="*/ 355359 w 611044"/>
                <a:gd name="connsiteY1" fmla="*/ 190680 h 485368"/>
                <a:gd name="connsiteX2" fmla="*/ 0 w 611044"/>
                <a:gd name="connsiteY2" fmla="*/ 0 h 485368"/>
                <a:gd name="connsiteX0" fmla="*/ 611044 w 611044"/>
                <a:gd name="connsiteY0" fmla="*/ 485368 h 485368"/>
                <a:gd name="connsiteX1" fmla="*/ 355359 w 611044"/>
                <a:gd name="connsiteY1" fmla="*/ 190680 h 485368"/>
                <a:gd name="connsiteX2" fmla="*/ 0 w 611044"/>
                <a:gd name="connsiteY2" fmla="*/ 0 h 485368"/>
                <a:gd name="connsiteX0" fmla="*/ 611044 w 611044"/>
                <a:gd name="connsiteY0" fmla="*/ 485368 h 485368"/>
                <a:gd name="connsiteX1" fmla="*/ 342358 w 611044"/>
                <a:gd name="connsiteY1" fmla="*/ 177679 h 485368"/>
                <a:gd name="connsiteX2" fmla="*/ 0 w 611044"/>
                <a:gd name="connsiteY2" fmla="*/ 0 h 485368"/>
                <a:gd name="connsiteX0" fmla="*/ 611044 w 611044"/>
                <a:gd name="connsiteY0" fmla="*/ 485368 h 485368"/>
                <a:gd name="connsiteX1" fmla="*/ 342358 w 611044"/>
                <a:gd name="connsiteY1" fmla="*/ 177679 h 485368"/>
                <a:gd name="connsiteX2" fmla="*/ 0 w 611044"/>
                <a:gd name="connsiteY2" fmla="*/ 0 h 485368"/>
                <a:gd name="connsiteX0" fmla="*/ 593710 w 593710"/>
                <a:gd name="connsiteY0" fmla="*/ 476701 h 476701"/>
                <a:gd name="connsiteX1" fmla="*/ 325024 w 593710"/>
                <a:gd name="connsiteY1" fmla="*/ 169012 h 476701"/>
                <a:gd name="connsiteX2" fmla="*/ 0 w 593710"/>
                <a:gd name="connsiteY2" fmla="*/ 0 h 476701"/>
                <a:gd name="connsiteX0" fmla="*/ 593710 w 593710"/>
                <a:gd name="connsiteY0" fmla="*/ 476701 h 476701"/>
                <a:gd name="connsiteX1" fmla="*/ 325024 w 593710"/>
                <a:gd name="connsiteY1" fmla="*/ 169012 h 476701"/>
                <a:gd name="connsiteX2" fmla="*/ 0 w 593710"/>
                <a:gd name="connsiteY2" fmla="*/ 0 h 4767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93710" h="476701">
                  <a:moveTo>
                    <a:pt x="593710" y="476701"/>
                  </a:moveTo>
                  <a:cubicBezTo>
                    <a:pt x="495120" y="330802"/>
                    <a:pt x="423976" y="248462"/>
                    <a:pt x="325024" y="169012"/>
                  </a:cubicBezTo>
                  <a:cubicBezTo>
                    <a:pt x="226072" y="89562"/>
                    <a:pt x="148427" y="59225"/>
                    <a:pt x="0" y="0"/>
                  </a:cubicBezTo>
                </a:path>
              </a:pathLst>
            </a:custGeom>
            <a:noFill/>
            <a:ln w="28575">
              <a:solidFill>
                <a:srgbClr val="FFFF00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5" name="Group 104"/>
          <p:cNvGrpSpPr/>
          <p:nvPr/>
        </p:nvGrpSpPr>
        <p:grpSpPr>
          <a:xfrm>
            <a:off x="1825971" y="3118927"/>
            <a:ext cx="551096" cy="596369"/>
            <a:chOff x="1185253" y="2897045"/>
            <a:chExt cx="551096" cy="59636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6" name="Rectangle 105"/>
                <p:cNvSpPr/>
                <p:nvPr/>
              </p:nvSpPr>
              <p:spPr>
                <a:xfrm>
                  <a:off x="1300589" y="3031749"/>
                  <a:ext cx="435760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i="1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𝜃</m:t>
                        </m:r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106" name="Rectangle 10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300589" y="3031749"/>
                  <a:ext cx="435760" cy="461665"/>
                </a:xfrm>
                <a:prstGeom prst="rect">
                  <a:avLst/>
                </a:prstGeom>
                <a:blipFill rotWithShape="1"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17" name="Freeform 116"/>
            <p:cNvSpPr/>
            <p:nvPr/>
          </p:nvSpPr>
          <p:spPr>
            <a:xfrm rot="16438995">
              <a:off x="1126749" y="2955549"/>
              <a:ext cx="593710" cy="476701"/>
            </a:xfrm>
            <a:custGeom>
              <a:avLst/>
              <a:gdLst>
                <a:gd name="connsiteX0" fmla="*/ 611044 w 611044"/>
                <a:gd name="connsiteY0" fmla="*/ 485368 h 485368"/>
                <a:gd name="connsiteX1" fmla="*/ 355359 w 611044"/>
                <a:gd name="connsiteY1" fmla="*/ 190680 h 485368"/>
                <a:gd name="connsiteX2" fmla="*/ 0 w 611044"/>
                <a:gd name="connsiteY2" fmla="*/ 0 h 485368"/>
                <a:gd name="connsiteX0" fmla="*/ 611044 w 611044"/>
                <a:gd name="connsiteY0" fmla="*/ 485368 h 485368"/>
                <a:gd name="connsiteX1" fmla="*/ 355359 w 611044"/>
                <a:gd name="connsiteY1" fmla="*/ 190680 h 485368"/>
                <a:gd name="connsiteX2" fmla="*/ 0 w 611044"/>
                <a:gd name="connsiteY2" fmla="*/ 0 h 485368"/>
                <a:gd name="connsiteX0" fmla="*/ 611044 w 611044"/>
                <a:gd name="connsiteY0" fmla="*/ 485368 h 485368"/>
                <a:gd name="connsiteX1" fmla="*/ 342358 w 611044"/>
                <a:gd name="connsiteY1" fmla="*/ 177679 h 485368"/>
                <a:gd name="connsiteX2" fmla="*/ 0 w 611044"/>
                <a:gd name="connsiteY2" fmla="*/ 0 h 485368"/>
                <a:gd name="connsiteX0" fmla="*/ 611044 w 611044"/>
                <a:gd name="connsiteY0" fmla="*/ 485368 h 485368"/>
                <a:gd name="connsiteX1" fmla="*/ 342358 w 611044"/>
                <a:gd name="connsiteY1" fmla="*/ 177679 h 485368"/>
                <a:gd name="connsiteX2" fmla="*/ 0 w 611044"/>
                <a:gd name="connsiteY2" fmla="*/ 0 h 485368"/>
                <a:gd name="connsiteX0" fmla="*/ 593710 w 593710"/>
                <a:gd name="connsiteY0" fmla="*/ 476701 h 476701"/>
                <a:gd name="connsiteX1" fmla="*/ 325024 w 593710"/>
                <a:gd name="connsiteY1" fmla="*/ 169012 h 476701"/>
                <a:gd name="connsiteX2" fmla="*/ 0 w 593710"/>
                <a:gd name="connsiteY2" fmla="*/ 0 h 476701"/>
                <a:gd name="connsiteX0" fmla="*/ 593710 w 593710"/>
                <a:gd name="connsiteY0" fmla="*/ 476701 h 476701"/>
                <a:gd name="connsiteX1" fmla="*/ 325024 w 593710"/>
                <a:gd name="connsiteY1" fmla="*/ 169012 h 476701"/>
                <a:gd name="connsiteX2" fmla="*/ 0 w 593710"/>
                <a:gd name="connsiteY2" fmla="*/ 0 h 4767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93710" h="476701">
                  <a:moveTo>
                    <a:pt x="593710" y="476701"/>
                  </a:moveTo>
                  <a:cubicBezTo>
                    <a:pt x="495120" y="330802"/>
                    <a:pt x="423976" y="248462"/>
                    <a:pt x="325024" y="169012"/>
                  </a:cubicBezTo>
                  <a:cubicBezTo>
                    <a:pt x="226072" y="89562"/>
                    <a:pt x="148427" y="59225"/>
                    <a:pt x="0" y="0"/>
                  </a:cubicBezTo>
                </a:path>
              </a:pathLst>
            </a:custGeom>
            <a:noFill/>
            <a:ln w="28575">
              <a:solidFill>
                <a:srgbClr val="FFFF00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9" name="Group 118"/>
          <p:cNvGrpSpPr/>
          <p:nvPr/>
        </p:nvGrpSpPr>
        <p:grpSpPr>
          <a:xfrm>
            <a:off x="1564871" y="3845303"/>
            <a:ext cx="562156" cy="668235"/>
            <a:chOff x="1185253" y="2897045"/>
            <a:chExt cx="562156" cy="66823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0" name="Rectangle 119"/>
                <p:cNvSpPr/>
                <p:nvPr/>
              </p:nvSpPr>
              <p:spPr>
                <a:xfrm>
                  <a:off x="1311649" y="3103615"/>
                  <a:ext cx="435760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i="1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𝜃</m:t>
                        </m:r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120" name="Rectangle 11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311649" y="3103615"/>
                  <a:ext cx="435760" cy="461665"/>
                </a:xfrm>
                <a:prstGeom prst="rect">
                  <a:avLst/>
                </a:prstGeom>
                <a:blipFill rotWithShape="1">
                  <a:blip r:embed="rId1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21" name="Freeform 120"/>
            <p:cNvSpPr/>
            <p:nvPr/>
          </p:nvSpPr>
          <p:spPr>
            <a:xfrm rot="13762680">
              <a:off x="1126749" y="2955549"/>
              <a:ext cx="593710" cy="476701"/>
            </a:xfrm>
            <a:custGeom>
              <a:avLst/>
              <a:gdLst>
                <a:gd name="connsiteX0" fmla="*/ 611044 w 611044"/>
                <a:gd name="connsiteY0" fmla="*/ 485368 h 485368"/>
                <a:gd name="connsiteX1" fmla="*/ 355359 w 611044"/>
                <a:gd name="connsiteY1" fmla="*/ 190680 h 485368"/>
                <a:gd name="connsiteX2" fmla="*/ 0 w 611044"/>
                <a:gd name="connsiteY2" fmla="*/ 0 h 485368"/>
                <a:gd name="connsiteX0" fmla="*/ 611044 w 611044"/>
                <a:gd name="connsiteY0" fmla="*/ 485368 h 485368"/>
                <a:gd name="connsiteX1" fmla="*/ 355359 w 611044"/>
                <a:gd name="connsiteY1" fmla="*/ 190680 h 485368"/>
                <a:gd name="connsiteX2" fmla="*/ 0 w 611044"/>
                <a:gd name="connsiteY2" fmla="*/ 0 h 485368"/>
                <a:gd name="connsiteX0" fmla="*/ 611044 w 611044"/>
                <a:gd name="connsiteY0" fmla="*/ 485368 h 485368"/>
                <a:gd name="connsiteX1" fmla="*/ 342358 w 611044"/>
                <a:gd name="connsiteY1" fmla="*/ 177679 h 485368"/>
                <a:gd name="connsiteX2" fmla="*/ 0 w 611044"/>
                <a:gd name="connsiteY2" fmla="*/ 0 h 485368"/>
                <a:gd name="connsiteX0" fmla="*/ 611044 w 611044"/>
                <a:gd name="connsiteY0" fmla="*/ 485368 h 485368"/>
                <a:gd name="connsiteX1" fmla="*/ 342358 w 611044"/>
                <a:gd name="connsiteY1" fmla="*/ 177679 h 485368"/>
                <a:gd name="connsiteX2" fmla="*/ 0 w 611044"/>
                <a:gd name="connsiteY2" fmla="*/ 0 h 485368"/>
                <a:gd name="connsiteX0" fmla="*/ 593710 w 593710"/>
                <a:gd name="connsiteY0" fmla="*/ 476701 h 476701"/>
                <a:gd name="connsiteX1" fmla="*/ 325024 w 593710"/>
                <a:gd name="connsiteY1" fmla="*/ 169012 h 476701"/>
                <a:gd name="connsiteX2" fmla="*/ 0 w 593710"/>
                <a:gd name="connsiteY2" fmla="*/ 0 h 476701"/>
                <a:gd name="connsiteX0" fmla="*/ 593710 w 593710"/>
                <a:gd name="connsiteY0" fmla="*/ 476701 h 476701"/>
                <a:gd name="connsiteX1" fmla="*/ 325024 w 593710"/>
                <a:gd name="connsiteY1" fmla="*/ 169012 h 476701"/>
                <a:gd name="connsiteX2" fmla="*/ 0 w 593710"/>
                <a:gd name="connsiteY2" fmla="*/ 0 h 4767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93710" h="476701">
                  <a:moveTo>
                    <a:pt x="593710" y="476701"/>
                  </a:moveTo>
                  <a:cubicBezTo>
                    <a:pt x="495120" y="330802"/>
                    <a:pt x="423976" y="248462"/>
                    <a:pt x="325024" y="169012"/>
                  </a:cubicBezTo>
                  <a:cubicBezTo>
                    <a:pt x="226072" y="89562"/>
                    <a:pt x="148427" y="59225"/>
                    <a:pt x="0" y="0"/>
                  </a:cubicBezTo>
                </a:path>
              </a:pathLst>
            </a:custGeom>
            <a:noFill/>
            <a:ln w="28575">
              <a:solidFill>
                <a:srgbClr val="FFFF00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22" name="TextBox 121"/>
              <p:cNvSpPr txBox="1"/>
              <p:nvPr/>
            </p:nvSpPr>
            <p:spPr>
              <a:xfrm>
                <a:off x="5085595" y="1905000"/>
                <a:ext cx="3982205" cy="7087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i="1" smtClean="0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𝑥</m:t>
                                    </m:r>
                                  </m:sub>
                                </m:sSub>
                                <m:d>
                                  <m:dPr>
                                    <m:ctrlPr>
                                      <a:rPr lang="en-US" i="1" smtClean="0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smtClean="0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𝑡</m:t>
                                    </m:r>
                                    <m:r>
                                      <a:rPr lang="en-US" b="0" i="1" smtClean="0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+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l-GR" b="0" i="1" smtClean="0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Δ</m:t>
                                    </m:r>
                                    <m:r>
                                      <a:rPr lang="en-US" b="0" i="1" smtClean="0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𝑡</m:t>
                                    </m:r>
                                  </m:e>
                                </m:d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𝑦</m:t>
                                    </m:r>
                                  </m:sub>
                                </m:sSub>
                                <m:d>
                                  <m:dPr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𝑡</m:t>
                                    </m:r>
                                    <m: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+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l-GR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Δ</m:t>
                                    </m:r>
                                    <m: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𝑡</m:t>
                                    </m:r>
                                  </m:e>
                                </m:d>
                              </m:e>
                            </m:mr>
                          </m:m>
                        </m:e>
                      </m:d>
                      <m:r>
                        <a:rPr lang="en-US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mPr>
                            <m:mr>
                              <m:e>
                                <m:func>
                                  <m:funcPr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>
                                        <a:latin typeface="Cambria Math"/>
                                      </a:rPr>
                                      <m:t>cos</m:t>
                                    </m:r>
                                  </m:fName>
                                  <m:e>
                                    <m:r>
                                      <a:rPr lang="en-US" i="1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  <m:e>
                                <m:r>
                                  <a:rPr lang="en-US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−</m:t>
                                </m:r>
                                <m:func>
                                  <m:funcPr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>
                                        <a:latin typeface="Cambria Math"/>
                                      </a:rPr>
                                      <m:t>sin</m:t>
                                    </m:r>
                                  </m:fName>
                                  <m:e>
                                    <m:r>
                                      <a:rPr lang="en-US" i="1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</m:mr>
                            <m:mr>
                              <m:e>
                                <m:func>
                                  <m:funcPr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>
                                        <a:latin typeface="Cambria Math"/>
                                      </a:rPr>
                                      <m:t>sin</m:t>
                                    </m:r>
                                  </m:fName>
                                  <m:e>
                                    <m:r>
                                      <a:rPr lang="en-US" i="1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  <m:e>
                                <m:func>
                                  <m:funcPr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>
                                        <a:latin typeface="Cambria Math"/>
                                      </a:rPr>
                                      <m:t>cos</m:t>
                                    </m:r>
                                  </m:fName>
                                  <m:e>
                                    <m:r>
                                      <a:rPr lang="en-US" i="1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</m:mr>
                          </m:m>
                        </m:e>
                      </m:d>
                      <m:d>
                        <m:dPr>
                          <m:begChr m:val="["/>
                          <m:endChr m:val="]"/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𝑥</m:t>
                                    </m:r>
                                  </m:sub>
                                </m:sSub>
                                <m:d>
                                  <m:dPr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𝑡</m:t>
                                    </m:r>
                                  </m:e>
                                </m:d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𝑦</m:t>
                                    </m:r>
                                  </m:sub>
                                </m:sSub>
                                <m:d>
                                  <m:dPr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𝑡</m:t>
                                    </m:r>
                                  </m:e>
                                </m:d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22" name="TextBox 1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85595" y="1905000"/>
                <a:ext cx="3982205" cy="708720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3" name="TextBox 122"/>
              <p:cNvSpPr txBox="1"/>
              <p:nvPr/>
            </p:nvSpPr>
            <p:spPr>
              <a:xfrm>
                <a:off x="5237995" y="2971800"/>
                <a:ext cx="3982205" cy="7087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i="1" smtClean="0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𝑥</m:t>
                                    </m:r>
                                  </m:sub>
                                </m:sSub>
                                <m:d>
                                  <m:dPr>
                                    <m:ctrlPr>
                                      <a:rPr lang="en-US" i="1" smtClean="0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smtClean="0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𝑡</m:t>
                                    </m:r>
                                    <m:r>
                                      <a:rPr lang="en-US" b="0" i="1" smtClean="0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+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l-GR" b="0" i="1" smtClean="0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Δ</m:t>
                                    </m:r>
                                    <m:r>
                                      <a:rPr lang="en-US" b="0" i="1" smtClean="0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𝑡</m:t>
                                    </m:r>
                                  </m:e>
                                </m:d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𝑦</m:t>
                                    </m:r>
                                  </m:sub>
                                </m:sSub>
                                <m:d>
                                  <m:dPr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𝑡</m:t>
                                    </m:r>
                                    <m: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+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l-GR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Δ</m:t>
                                    </m:r>
                                    <m: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𝑡</m:t>
                                    </m:r>
                                  </m:e>
                                </m:d>
                              </m:e>
                            </m:mr>
                          </m:m>
                        </m:e>
                      </m:d>
                      <m:r>
                        <a:rPr lang="en-US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  <m:t>0.87</m:t>
                                </m:r>
                              </m:e>
                              <m:e>
                                <m:r>
                                  <a:rPr lang="en-US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−</m:t>
                                </m:r>
                                <m: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  <m:t>0.5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  <m:t>0.5</m:t>
                                </m:r>
                              </m:e>
                              <m:e>
                                <m: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  <m:t>0.87</m:t>
                                </m:r>
                              </m:e>
                            </m:mr>
                          </m:m>
                        </m:e>
                      </m:d>
                      <m:d>
                        <m:dPr>
                          <m:begChr m:val="["/>
                          <m:endChr m:val="]"/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𝑥</m:t>
                                    </m:r>
                                  </m:sub>
                                </m:sSub>
                                <m:d>
                                  <m:dPr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𝑡</m:t>
                                    </m:r>
                                  </m:e>
                                </m:d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𝑦</m:t>
                                    </m:r>
                                  </m:sub>
                                </m:sSub>
                                <m:d>
                                  <m:dPr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𝑡</m:t>
                                    </m:r>
                                  </m:e>
                                </m:d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23" name="TextBox 1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37995" y="2971800"/>
                <a:ext cx="3982205" cy="708720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4" name="TextBox 123"/>
              <p:cNvSpPr txBox="1"/>
              <p:nvPr/>
            </p:nvSpPr>
            <p:spPr>
              <a:xfrm>
                <a:off x="5085595" y="4038600"/>
                <a:ext cx="3982205" cy="7210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i="1" smtClean="0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𝑥</m:t>
                                    </m:r>
                                  </m:sub>
                                </m:sSub>
                                <m:d>
                                  <m:dPr>
                                    <m:ctrlPr>
                                      <a:rPr lang="en-US" i="1" smtClean="0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smtClean="0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𝑡</m:t>
                                    </m:r>
                                    <m:r>
                                      <a:rPr lang="en-US" b="0" i="1" smtClean="0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+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l-GR" b="0" i="1" smtClean="0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Δ</m:t>
                                    </m:r>
                                    <m:r>
                                      <a:rPr lang="en-US" b="0" i="1" smtClean="0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𝑡</m:t>
                                    </m:r>
                                  </m:e>
                                </m:d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𝑦</m:t>
                                    </m:r>
                                  </m:sub>
                                </m:sSub>
                                <m:d>
                                  <m:dPr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𝑡</m:t>
                                    </m:r>
                                    <m: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+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l-GR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Δ</m:t>
                                    </m:r>
                                    <m: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𝑡</m:t>
                                    </m:r>
                                  </m:e>
                                </m:d>
                              </m:e>
                            </m:mr>
                          </m:m>
                        </m:e>
                      </m:d>
                      <m:r>
                        <a:rPr lang="en-US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𝑎</m:t>
                                </m:r>
                                <m: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  <m:t>𝑓</m:t>
                                </m:r>
                              </m:e>
                              <m:e>
                                <m:r>
                                  <a:rPr lang="en-US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𝑔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  <m:t>h</m:t>
                                </m:r>
                              </m:e>
                              <m:e>
                                <m:sSup>
                                  <m:sSupPr>
                                    <m:ctrlPr>
                                      <a:rPr lang="en-US" i="1" smtClean="0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smtClean="0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𝑏</m:t>
                                    </m:r>
                                  </m:e>
                                  <m:sup>
                                    <m:r>
                                      <a:rPr lang="en-US" b="0" i="1" smtClean="0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  <m:t>𝑗</m:t>
                                </m:r>
                              </m:e>
                            </m:mr>
                          </m:m>
                        </m:e>
                      </m:d>
                      <m:d>
                        <m:dPr>
                          <m:begChr m:val="["/>
                          <m:endChr m:val="]"/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𝑥</m:t>
                                    </m:r>
                                  </m:sub>
                                </m:sSub>
                                <m:d>
                                  <m:dPr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𝑡</m:t>
                                    </m:r>
                                  </m:e>
                                </m:d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𝑦</m:t>
                                    </m:r>
                                  </m:sub>
                                </m:sSub>
                                <m:d>
                                  <m:dPr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𝑡</m:t>
                                    </m:r>
                                  </m:e>
                                </m:d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24" name="TextBox 1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85595" y="4038600"/>
                <a:ext cx="3982205" cy="721031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25" name="Group 124"/>
          <p:cNvGrpSpPr/>
          <p:nvPr/>
        </p:nvGrpSpPr>
        <p:grpSpPr>
          <a:xfrm>
            <a:off x="5479152" y="5181600"/>
            <a:ext cx="843436" cy="721295"/>
            <a:chOff x="1721026" y="5320006"/>
            <a:chExt cx="843436" cy="721295"/>
          </a:xfrm>
        </p:grpSpPr>
        <p:sp>
          <p:nvSpPr>
            <p:cNvPr id="126" name="Octagon 125"/>
            <p:cNvSpPr/>
            <p:nvPr/>
          </p:nvSpPr>
          <p:spPr>
            <a:xfrm>
              <a:off x="1772953" y="5320006"/>
              <a:ext cx="721295" cy="721295"/>
            </a:xfrm>
            <a:prstGeom prst="octagon">
              <a:avLst/>
            </a:prstGeom>
            <a:gradFill flip="none" rotWithShape="1">
              <a:gsLst>
                <a:gs pos="0">
                  <a:srgbClr val="FF0000"/>
                </a:gs>
                <a:gs pos="35000">
                  <a:srgbClr val="C00000"/>
                </a:gs>
                <a:gs pos="100000">
                  <a:schemeClr val="accent2">
                    <a:lumMod val="50000"/>
                  </a:schemeClr>
                </a:gs>
              </a:gsLst>
              <a:lin ang="2700000" scaled="1"/>
              <a:tileRect/>
            </a:gra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TextBox 126"/>
            <p:cNvSpPr txBox="1"/>
            <p:nvPr/>
          </p:nvSpPr>
          <p:spPr>
            <a:xfrm>
              <a:off x="1721026" y="5449821"/>
              <a:ext cx="84343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/>
                <a:t>STOP</a:t>
              </a:r>
              <a:endParaRPr lang="en-US" sz="2400" b="1" dirty="0"/>
            </a:p>
          </p:txBody>
        </p:sp>
      </p:grpSp>
      <p:sp>
        <p:nvSpPr>
          <p:cNvPr id="33" name="TextBox 32"/>
          <p:cNvSpPr txBox="1"/>
          <p:nvPr/>
        </p:nvSpPr>
        <p:spPr>
          <a:xfrm>
            <a:off x="6400800" y="5256564"/>
            <a:ext cx="2362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How can we recognize a rotation matrix?</a:t>
            </a:r>
            <a:endParaRPr lang="en-US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22301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xit" presetSubtype="4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1" dur="25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xit" presetSubtype="4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5" dur="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00"/>
                            </p:stCondLst>
                            <p:childTnLst>
                              <p:par>
                                <p:cTn id="42" presetID="22" presetClass="entr" presetSubtype="2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4" dur="25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xit" presetSubtype="4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8" dur="25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22" presetClass="entr" presetSubtype="2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25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xit" presetSubtype="4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1" dur="25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"/>
                            </p:stCondLst>
                            <p:childTnLst>
                              <p:par>
                                <p:cTn id="68" presetID="22" presetClass="entr" presetSubtype="2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0" dur="25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xit" presetSubtype="4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4" dur="25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00"/>
                            </p:stCondLst>
                            <p:childTnLst>
                              <p:par>
                                <p:cTn id="81" presetID="22" presetClass="entr" presetSubtype="1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25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500"/>
                            </p:stCondLst>
                            <p:childTnLst>
                              <p:par>
                                <p:cTn id="8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5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750"/>
                            </p:stCondLst>
                            <p:childTnLst>
                              <p:par>
                                <p:cTn id="8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25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2000"/>
                            </p:stCondLst>
                            <p:childTnLst>
                              <p:par>
                                <p:cTn id="9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25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25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18" grpId="0"/>
      <p:bldP spid="16" grpId="0" animBg="1"/>
      <p:bldP spid="86" grpId="0" animBg="1"/>
      <p:bldP spid="89" grpId="0" animBg="1"/>
      <p:bldP spid="93" grpId="0" animBg="1"/>
      <p:bldP spid="94" grpId="0" animBg="1"/>
      <p:bldP spid="122" grpId="0"/>
      <p:bldP spid="123" grpId="0"/>
      <p:bldP spid="124" grpId="0"/>
      <p:bldP spid="3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Rectangle 148"/>
          <p:cNvSpPr/>
          <p:nvPr/>
        </p:nvSpPr>
        <p:spPr>
          <a:xfrm>
            <a:off x="-206496" y="266700"/>
            <a:ext cx="4778496" cy="6972300"/>
          </a:xfrm>
          <a:prstGeom prst="rect">
            <a:avLst/>
          </a:prstGeom>
          <a:noFill/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Rotation matrices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TextBox 137"/>
          <p:cNvSpPr txBox="1"/>
          <p:nvPr/>
        </p:nvSpPr>
        <p:spPr>
          <a:xfrm>
            <a:off x="762000" y="685800"/>
            <a:ext cx="30196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Constructing rotation matrices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39" name="TextBox 138"/>
          <p:cNvSpPr txBox="1"/>
          <p:nvPr/>
        </p:nvSpPr>
        <p:spPr>
          <a:xfrm>
            <a:off x="5029200" y="685800"/>
            <a:ext cx="36163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Eigenvectors and eigenvalues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552507" y="1351002"/>
            <a:ext cx="3409893" cy="3601998"/>
            <a:chOff x="552507" y="1198602"/>
            <a:chExt cx="3409893" cy="3601998"/>
          </a:xfrm>
        </p:grpSpPr>
        <p:sp>
          <p:nvSpPr>
            <p:cNvPr id="18" name="TextBox 17"/>
            <p:cNvSpPr txBox="1"/>
            <p:nvPr/>
          </p:nvSpPr>
          <p:spPr>
            <a:xfrm>
              <a:off x="921602" y="443126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0</a:t>
              </a:r>
              <a:endParaRPr lang="en-US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  <p:grpSp>
          <p:nvGrpSpPr>
            <p:cNvPr id="19" name="Group 18"/>
            <p:cNvGrpSpPr/>
            <p:nvPr/>
          </p:nvGrpSpPr>
          <p:grpSpPr>
            <a:xfrm>
              <a:off x="837554" y="4260456"/>
              <a:ext cx="3124846" cy="369332"/>
              <a:chOff x="359606" y="3791588"/>
              <a:chExt cx="3124846" cy="369332"/>
            </a:xfrm>
          </p:grpSpPr>
          <p:cxnSp>
            <p:nvCxnSpPr>
              <p:cNvPr id="20" name="Straight Arrow Connector 19"/>
              <p:cNvCxnSpPr/>
              <p:nvPr/>
            </p:nvCxnSpPr>
            <p:spPr>
              <a:xfrm>
                <a:off x="359606" y="3962400"/>
                <a:ext cx="2861574" cy="0"/>
              </a:xfrm>
              <a:prstGeom prst="straightConnector1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1" name="TextBox 20"/>
              <p:cNvSpPr txBox="1"/>
              <p:nvPr/>
            </p:nvSpPr>
            <p:spPr>
              <a:xfrm>
                <a:off x="3200400" y="3791588"/>
                <a:ext cx="28405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x</a:t>
                </a:r>
                <a:endParaRPr lang="en-US" dirty="0">
                  <a:solidFill>
                    <a:schemeClr val="bg2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grpSp>
          <p:nvGrpSpPr>
            <p:cNvPr id="22" name="Group 21"/>
            <p:cNvGrpSpPr/>
            <p:nvPr/>
          </p:nvGrpSpPr>
          <p:grpSpPr>
            <a:xfrm>
              <a:off x="1086300" y="1198602"/>
              <a:ext cx="288862" cy="3537466"/>
              <a:chOff x="608352" y="729734"/>
              <a:chExt cx="288862" cy="3537466"/>
            </a:xfrm>
          </p:grpSpPr>
          <p:cxnSp>
            <p:nvCxnSpPr>
              <p:cNvPr id="23" name="Straight Arrow Connector 22"/>
              <p:cNvCxnSpPr/>
              <p:nvPr/>
            </p:nvCxnSpPr>
            <p:spPr>
              <a:xfrm flipH="1" flipV="1">
                <a:off x="753824" y="1107895"/>
                <a:ext cx="1286" cy="3159305"/>
              </a:xfrm>
              <a:prstGeom prst="straightConnector1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4" name="TextBox 23"/>
              <p:cNvSpPr txBox="1"/>
              <p:nvPr/>
            </p:nvSpPr>
            <p:spPr>
              <a:xfrm>
                <a:off x="608352" y="729734"/>
                <a:ext cx="28886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y</a:t>
                </a:r>
                <a:endParaRPr lang="en-US" dirty="0">
                  <a:solidFill>
                    <a:schemeClr val="bg2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grpSp>
          <p:nvGrpSpPr>
            <p:cNvPr id="25" name="Group 24"/>
            <p:cNvGrpSpPr/>
            <p:nvPr/>
          </p:nvGrpSpPr>
          <p:grpSpPr>
            <a:xfrm>
              <a:off x="1237143" y="3140611"/>
              <a:ext cx="2461985" cy="1284452"/>
              <a:chOff x="759195" y="2671743"/>
              <a:chExt cx="2461985" cy="1284452"/>
            </a:xfrm>
          </p:grpSpPr>
          <p:cxnSp>
            <p:nvCxnSpPr>
              <p:cNvPr id="26" name="Straight Arrow Connector 25"/>
              <p:cNvCxnSpPr/>
              <p:nvPr/>
            </p:nvCxnSpPr>
            <p:spPr>
              <a:xfrm flipV="1">
                <a:off x="759195" y="2895600"/>
                <a:ext cx="2136405" cy="1060595"/>
              </a:xfrm>
              <a:prstGeom prst="straightConnector1">
                <a:avLst/>
              </a:prstGeom>
              <a:ln w="57150">
                <a:solidFill>
                  <a:srgbClr val="00FFFF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7" name="Rectangle 26"/>
                  <p:cNvSpPr/>
                  <p:nvPr/>
                </p:nvSpPr>
                <p:spPr>
                  <a:xfrm>
                    <a:off x="2851848" y="2671743"/>
                    <a:ext cx="369332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⃑"/>
                              <m:ctrlPr>
                                <a:rPr lang="en-US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𝑣</m:t>
                              </m:r>
                            </m:e>
                          </m:acc>
                        </m:oMath>
                      </m:oMathPara>
                    </a14:m>
                    <a:endParaRPr lang="en-US" dirty="0">
                      <a:solidFill>
                        <a:srgbClr val="00FFFF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1" name="Rectangle 20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851848" y="2671743"/>
                    <a:ext cx="369332" cy="369332"/>
                  </a:xfrm>
                  <a:prstGeom prst="rect">
                    <a:avLst/>
                  </a:prstGeom>
                  <a:blipFill rotWithShape="1">
                    <a:blip r:embed="rId4"/>
                    <a:stretch>
                      <a:fillRect t="-6557" r="-15000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28" name="Group 27"/>
            <p:cNvGrpSpPr/>
            <p:nvPr/>
          </p:nvGrpSpPr>
          <p:grpSpPr>
            <a:xfrm>
              <a:off x="552507" y="1758877"/>
              <a:ext cx="2136405" cy="2086232"/>
              <a:chOff x="74559" y="1290009"/>
              <a:chExt cx="2136405" cy="2086232"/>
            </a:xfrm>
          </p:grpSpPr>
          <p:cxnSp>
            <p:nvCxnSpPr>
              <p:cNvPr id="29" name="Straight Arrow Connector 28"/>
              <p:cNvCxnSpPr/>
              <p:nvPr/>
            </p:nvCxnSpPr>
            <p:spPr>
              <a:xfrm rot="-2700000" flipV="1">
                <a:off x="74559" y="2315646"/>
                <a:ext cx="2136405" cy="1060595"/>
              </a:xfrm>
              <a:prstGeom prst="straightConnector1">
                <a:avLst/>
              </a:prstGeom>
              <a:ln w="57150">
                <a:solidFill>
                  <a:srgbClr val="FFFF0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0" name="Rectangle 29"/>
                  <p:cNvSpPr/>
                  <p:nvPr/>
                </p:nvSpPr>
                <p:spPr>
                  <a:xfrm>
                    <a:off x="1377777" y="1290009"/>
                    <a:ext cx="421910" cy="42582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⃑"/>
                              <m:ctrlPr>
                                <a:rPr lang="en-US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𝑣</m:t>
                              </m:r>
                              <m: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′</m:t>
                              </m:r>
                            </m:e>
                          </m:acc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22" name="Rectangle 21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377777" y="1290009"/>
                    <a:ext cx="421910" cy="425822"/>
                  </a:xfrm>
                  <a:prstGeom prst="rect">
                    <a:avLst/>
                  </a:prstGeom>
                  <a:blipFill rotWithShape="1">
                    <a:blip r:embed="rId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31" name="Straight Arrow Connector 30"/>
            <p:cNvCxnSpPr/>
            <p:nvPr/>
          </p:nvCxnSpPr>
          <p:spPr>
            <a:xfrm rot="-2160000" flipV="1">
              <a:off x="726890" y="2848426"/>
              <a:ext cx="2136405" cy="1060595"/>
            </a:xfrm>
            <a:prstGeom prst="straightConnector1">
              <a:avLst/>
            </a:prstGeom>
            <a:ln w="57150">
              <a:solidFill>
                <a:srgbClr val="FFFF00">
                  <a:alpha val="40000"/>
                </a:srgb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/>
            <p:nvPr/>
          </p:nvCxnSpPr>
          <p:spPr>
            <a:xfrm rot="-1620000" flipV="1">
              <a:off x="887937" y="2947867"/>
              <a:ext cx="2136405" cy="1060595"/>
            </a:xfrm>
            <a:prstGeom prst="straightConnector1">
              <a:avLst/>
            </a:prstGeom>
            <a:ln w="57150">
              <a:solidFill>
                <a:srgbClr val="FFFF00">
                  <a:alpha val="30000"/>
                </a:srgb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/>
            <p:nvPr/>
          </p:nvCxnSpPr>
          <p:spPr>
            <a:xfrm rot="-1080000" flipV="1">
              <a:off x="1025873" y="3070883"/>
              <a:ext cx="2136405" cy="1060595"/>
            </a:xfrm>
            <a:prstGeom prst="straightConnector1">
              <a:avLst/>
            </a:prstGeom>
            <a:ln w="57150">
              <a:solidFill>
                <a:srgbClr val="FFFF00">
                  <a:alpha val="20000"/>
                </a:srgb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/>
            <p:nvPr/>
          </p:nvCxnSpPr>
          <p:spPr>
            <a:xfrm rot="-540000" flipV="1">
              <a:off x="1143857" y="3214447"/>
              <a:ext cx="2136405" cy="1060595"/>
            </a:xfrm>
            <a:prstGeom prst="straightConnector1">
              <a:avLst/>
            </a:prstGeom>
            <a:ln w="57150">
              <a:solidFill>
                <a:srgbClr val="FFFF00">
                  <a:alpha val="10000"/>
                </a:srgb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5" name="Group 34"/>
            <p:cNvGrpSpPr/>
            <p:nvPr/>
          </p:nvGrpSpPr>
          <p:grpSpPr>
            <a:xfrm>
              <a:off x="1912756" y="3970587"/>
              <a:ext cx="470192" cy="479276"/>
              <a:chOff x="1434808" y="3501719"/>
              <a:chExt cx="470192" cy="479276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6" name="TextBox 35"/>
                  <p:cNvSpPr txBox="1"/>
                  <p:nvPr/>
                </p:nvSpPr>
                <p:spPr>
                  <a:xfrm>
                    <a:off x="1434808" y="3519330"/>
                    <a:ext cx="470192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400" i="1" smtClean="0">
                              <a:solidFill>
                                <a:srgbClr val="00FFFF"/>
                              </a:solidFill>
                              <a:latin typeface="Cambria Math"/>
                              <a:ea typeface="Cambria Math"/>
                            </a:rPr>
                            <m:t>𝜙</m:t>
                          </m:r>
                        </m:oMath>
                      </m:oMathPara>
                    </a14:m>
                    <a:endParaRPr lang="en-US" sz="2400" dirty="0"/>
                  </a:p>
                </p:txBody>
              </p:sp>
            </mc:Choice>
            <mc:Fallback xmlns="">
              <p:sp>
                <p:nvSpPr>
                  <p:cNvPr id="23" name="TextBox 2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434808" y="3519330"/>
                    <a:ext cx="470192" cy="461665"/>
                  </a:xfrm>
                  <a:prstGeom prst="rect">
                    <a:avLst/>
                  </a:prstGeom>
                  <a:blipFill rotWithShape="1">
                    <a:blip r:embed="rId6"/>
                    <a:stretch>
                      <a:fillRect l="-1282" r="-1282" b="-15789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39" name="Freeform 38"/>
              <p:cNvSpPr/>
              <p:nvPr/>
            </p:nvSpPr>
            <p:spPr>
              <a:xfrm>
                <a:off x="1750007" y="3501719"/>
                <a:ext cx="134211" cy="446825"/>
              </a:xfrm>
              <a:custGeom>
                <a:avLst/>
                <a:gdLst>
                  <a:gd name="connsiteX0" fmla="*/ 138545 w 138545"/>
                  <a:gd name="connsiteY0" fmla="*/ 429490 h 429490"/>
                  <a:gd name="connsiteX1" fmla="*/ 96982 w 138545"/>
                  <a:gd name="connsiteY1" fmla="*/ 180109 h 429490"/>
                  <a:gd name="connsiteX2" fmla="*/ 0 w 138545"/>
                  <a:gd name="connsiteY2" fmla="*/ 0 h 429490"/>
                  <a:gd name="connsiteX0" fmla="*/ 138545 w 138545"/>
                  <a:gd name="connsiteY0" fmla="*/ 429490 h 429490"/>
                  <a:gd name="connsiteX1" fmla="*/ 96982 w 138545"/>
                  <a:gd name="connsiteY1" fmla="*/ 180109 h 429490"/>
                  <a:gd name="connsiteX2" fmla="*/ 0 w 138545"/>
                  <a:gd name="connsiteY2" fmla="*/ 0 h 429490"/>
                  <a:gd name="connsiteX0" fmla="*/ 138545 w 138545"/>
                  <a:gd name="connsiteY0" fmla="*/ 429490 h 429490"/>
                  <a:gd name="connsiteX1" fmla="*/ 88315 w 138545"/>
                  <a:gd name="connsiteY1" fmla="*/ 154107 h 429490"/>
                  <a:gd name="connsiteX2" fmla="*/ 0 w 138545"/>
                  <a:gd name="connsiteY2" fmla="*/ 0 h 429490"/>
                  <a:gd name="connsiteX0" fmla="*/ 125544 w 125544"/>
                  <a:gd name="connsiteY0" fmla="*/ 442491 h 442491"/>
                  <a:gd name="connsiteX1" fmla="*/ 75314 w 125544"/>
                  <a:gd name="connsiteY1" fmla="*/ 167108 h 442491"/>
                  <a:gd name="connsiteX2" fmla="*/ 0 w 125544"/>
                  <a:gd name="connsiteY2" fmla="*/ 0 h 442491"/>
                  <a:gd name="connsiteX0" fmla="*/ 125544 w 125544"/>
                  <a:gd name="connsiteY0" fmla="*/ 442491 h 442491"/>
                  <a:gd name="connsiteX1" fmla="*/ 75314 w 125544"/>
                  <a:gd name="connsiteY1" fmla="*/ 167108 h 442491"/>
                  <a:gd name="connsiteX2" fmla="*/ 0 w 125544"/>
                  <a:gd name="connsiteY2" fmla="*/ 0 h 442491"/>
                  <a:gd name="connsiteX0" fmla="*/ 129877 w 129877"/>
                  <a:gd name="connsiteY0" fmla="*/ 429490 h 429490"/>
                  <a:gd name="connsiteX1" fmla="*/ 79647 w 129877"/>
                  <a:gd name="connsiteY1" fmla="*/ 154107 h 429490"/>
                  <a:gd name="connsiteX2" fmla="*/ 0 w 129877"/>
                  <a:gd name="connsiteY2" fmla="*/ 0 h 429490"/>
                  <a:gd name="connsiteX0" fmla="*/ 129877 w 129877"/>
                  <a:gd name="connsiteY0" fmla="*/ 429490 h 429490"/>
                  <a:gd name="connsiteX1" fmla="*/ 96982 w 129877"/>
                  <a:gd name="connsiteY1" fmla="*/ 184442 h 429490"/>
                  <a:gd name="connsiteX2" fmla="*/ 0 w 129877"/>
                  <a:gd name="connsiteY2" fmla="*/ 0 h 429490"/>
                  <a:gd name="connsiteX0" fmla="*/ 134211 w 134211"/>
                  <a:gd name="connsiteY0" fmla="*/ 446825 h 446825"/>
                  <a:gd name="connsiteX1" fmla="*/ 101316 w 134211"/>
                  <a:gd name="connsiteY1" fmla="*/ 201777 h 446825"/>
                  <a:gd name="connsiteX2" fmla="*/ 0 w 134211"/>
                  <a:gd name="connsiteY2" fmla="*/ 0 h 4468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34211" h="446825">
                    <a:moveTo>
                      <a:pt x="134211" y="446825"/>
                    </a:moveTo>
                    <a:cubicBezTo>
                      <a:pt x="133643" y="271252"/>
                      <a:pt x="123685" y="276248"/>
                      <a:pt x="101316" y="201777"/>
                    </a:cubicBezTo>
                    <a:cubicBezTo>
                      <a:pt x="78948" y="127306"/>
                      <a:pt x="36945" y="67264"/>
                      <a:pt x="0" y="0"/>
                    </a:cubicBezTo>
                  </a:path>
                </a:pathLst>
              </a:custGeom>
              <a:noFill/>
              <a:ln w="28575">
                <a:solidFill>
                  <a:srgbClr val="00FFFF"/>
                </a:solidFill>
                <a:headEnd type="none" w="med" len="med"/>
                <a:tailEnd type="triangl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3" name="Group 42"/>
            <p:cNvGrpSpPr/>
            <p:nvPr/>
          </p:nvGrpSpPr>
          <p:grpSpPr>
            <a:xfrm>
              <a:off x="1604697" y="3424417"/>
              <a:ext cx="593710" cy="614183"/>
              <a:chOff x="1126749" y="2955549"/>
              <a:chExt cx="593710" cy="614183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4" name="Rectangle 43"/>
                  <p:cNvSpPr/>
                  <p:nvPr/>
                </p:nvSpPr>
                <p:spPr>
                  <a:xfrm>
                    <a:off x="1219892" y="3108067"/>
                    <a:ext cx="435760" cy="461665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400" i="1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𝜃</m:t>
                          </m:r>
                        </m:oMath>
                      </m:oMathPara>
                    </a14:m>
                    <a:endParaRPr lang="en-US" sz="2400" dirty="0"/>
                  </a:p>
                </p:txBody>
              </p:sp>
            </mc:Choice>
            <mc:Fallback xmlns="">
              <p:sp>
                <p:nvSpPr>
                  <p:cNvPr id="44" name="Rectangle 43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219892" y="3108067"/>
                    <a:ext cx="435760" cy="461665"/>
                  </a:xfrm>
                  <a:prstGeom prst="rect">
                    <a:avLst/>
                  </a:prstGeom>
                  <a:blipFill rotWithShape="1">
                    <a:blip r:embed="rId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45" name="Freeform 44"/>
              <p:cNvSpPr/>
              <p:nvPr/>
            </p:nvSpPr>
            <p:spPr>
              <a:xfrm>
                <a:off x="1126749" y="2955549"/>
                <a:ext cx="593710" cy="476701"/>
              </a:xfrm>
              <a:custGeom>
                <a:avLst/>
                <a:gdLst>
                  <a:gd name="connsiteX0" fmla="*/ 611044 w 611044"/>
                  <a:gd name="connsiteY0" fmla="*/ 485368 h 485368"/>
                  <a:gd name="connsiteX1" fmla="*/ 355359 w 611044"/>
                  <a:gd name="connsiteY1" fmla="*/ 190680 h 485368"/>
                  <a:gd name="connsiteX2" fmla="*/ 0 w 611044"/>
                  <a:gd name="connsiteY2" fmla="*/ 0 h 485368"/>
                  <a:gd name="connsiteX0" fmla="*/ 611044 w 611044"/>
                  <a:gd name="connsiteY0" fmla="*/ 485368 h 485368"/>
                  <a:gd name="connsiteX1" fmla="*/ 355359 w 611044"/>
                  <a:gd name="connsiteY1" fmla="*/ 190680 h 485368"/>
                  <a:gd name="connsiteX2" fmla="*/ 0 w 611044"/>
                  <a:gd name="connsiteY2" fmla="*/ 0 h 485368"/>
                  <a:gd name="connsiteX0" fmla="*/ 611044 w 611044"/>
                  <a:gd name="connsiteY0" fmla="*/ 485368 h 485368"/>
                  <a:gd name="connsiteX1" fmla="*/ 342358 w 611044"/>
                  <a:gd name="connsiteY1" fmla="*/ 177679 h 485368"/>
                  <a:gd name="connsiteX2" fmla="*/ 0 w 611044"/>
                  <a:gd name="connsiteY2" fmla="*/ 0 h 485368"/>
                  <a:gd name="connsiteX0" fmla="*/ 611044 w 611044"/>
                  <a:gd name="connsiteY0" fmla="*/ 485368 h 485368"/>
                  <a:gd name="connsiteX1" fmla="*/ 342358 w 611044"/>
                  <a:gd name="connsiteY1" fmla="*/ 177679 h 485368"/>
                  <a:gd name="connsiteX2" fmla="*/ 0 w 611044"/>
                  <a:gd name="connsiteY2" fmla="*/ 0 h 485368"/>
                  <a:gd name="connsiteX0" fmla="*/ 593710 w 593710"/>
                  <a:gd name="connsiteY0" fmla="*/ 476701 h 476701"/>
                  <a:gd name="connsiteX1" fmla="*/ 325024 w 593710"/>
                  <a:gd name="connsiteY1" fmla="*/ 169012 h 476701"/>
                  <a:gd name="connsiteX2" fmla="*/ 0 w 593710"/>
                  <a:gd name="connsiteY2" fmla="*/ 0 h 476701"/>
                  <a:gd name="connsiteX0" fmla="*/ 593710 w 593710"/>
                  <a:gd name="connsiteY0" fmla="*/ 476701 h 476701"/>
                  <a:gd name="connsiteX1" fmla="*/ 325024 w 593710"/>
                  <a:gd name="connsiteY1" fmla="*/ 169012 h 476701"/>
                  <a:gd name="connsiteX2" fmla="*/ 0 w 593710"/>
                  <a:gd name="connsiteY2" fmla="*/ 0 h 4767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93710" h="476701">
                    <a:moveTo>
                      <a:pt x="593710" y="476701"/>
                    </a:moveTo>
                    <a:cubicBezTo>
                      <a:pt x="495120" y="330802"/>
                      <a:pt x="423976" y="248462"/>
                      <a:pt x="325024" y="169012"/>
                    </a:cubicBezTo>
                    <a:cubicBezTo>
                      <a:pt x="226072" y="89562"/>
                      <a:pt x="148427" y="59225"/>
                      <a:pt x="0" y="0"/>
                    </a:cubicBezTo>
                  </a:path>
                </a:pathLst>
              </a:custGeom>
              <a:noFill/>
              <a:ln w="28575">
                <a:solidFill>
                  <a:srgbClr val="FFFF00"/>
                </a:solidFill>
                <a:headEnd type="none" w="med" len="med"/>
                <a:tailEnd type="triangl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1600200" y="5334000"/>
                <a:ext cx="1718612" cy="53694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⃑"/>
                          <m:ctrlPr>
                            <a:rPr lang="en-US" sz="240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𝑣</m:t>
                          </m:r>
                          <m:r>
                            <a:rPr lang="en-US" sz="2400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′</m:t>
                          </m:r>
                        </m:e>
                      </m:acc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acc>
                        <m:accPr>
                          <m:chr m:val="̂"/>
                          <m:ctrlPr>
                            <a:rPr lang="en-US" sz="2400" b="0" i="1" smtClean="0">
                              <a:solidFill>
                                <a:srgbClr val="FF9999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solidFill>
                                <a:srgbClr val="FF9999"/>
                              </a:solidFill>
                              <a:latin typeface="Cambria Math"/>
                            </a:rPr>
                            <m:t>𝑅</m:t>
                          </m:r>
                        </m:e>
                      </m:acc>
                      <m:d>
                        <m:dPr>
                          <m:ctrlPr>
                            <a:rPr lang="en-US" sz="240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400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𝜃</m:t>
                          </m:r>
                        </m:e>
                      </m:d>
                      <m:acc>
                        <m:accPr>
                          <m:chr m:val="⃑"/>
                          <m:ctrlPr>
                            <a:rPr lang="en-US" sz="240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𝑣</m:t>
                          </m:r>
                        </m:e>
                      </m:acc>
                    </m:oMath>
                  </m:oMathPara>
                </a14:m>
                <a:endParaRPr lang="en-US" sz="2400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0200" y="5334000"/>
                <a:ext cx="1718612" cy="53694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/>
              <p:cNvSpPr txBox="1"/>
              <p:nvPr/>
            </p:nvSpPr>
            <p:spPr>
              <a:xfrm>
                <a:off x="6038798" y="1524000"/>
                <a:ext cx="1571199" cy="49475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𝜆</m:t>
                          </m:r>
                        </m:e>
                        <m:sub>
                          <m:r>
                            <a:rPr lang="en-US" sz="2400" i="1" smtClean="0">
                              <a:latin typeface="Cambria Math"/>
                              <a:ea typeface="Cambria Math"/>
                            </a:rPr>
                            <m:t>±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𝑒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±</m:t>
                          </m:r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𝑖</m:t>
                          </m:r>
                          <m:r>
                            <a:rPr lang="en-US" sz="2400" b="0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𝜃</m:t>
                          </m:r>
                        </m:sup>
                      </m:sSup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55" name="TextBox 5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38798" y="1524000"/>
                <a:ext cx="1571199" cy="494751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/>
              <p:cNvSpPr txBox="1"/>
              <p:nvPr/>
            </p:nvSpPr>
            <p:spPr>
              <a:xfrm>
                <a:off x="4724400" y="4191000"/>
                <a:ext cx="4362918" cy="170944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acc>
                            <m:accPr>
                              <m:chr m:val="̂"/>
                              <m:ctrlPr>
                                <a:rPr lang="en-US" sz="2400" i="1">
                                  <a:solidFill>
                                    <a:srgbClr val="FF9999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2400" i="1">
                                  <a:solidFill>
                                    <a:srgbClr val="FF9999"/>
                                  </a:solidFill>
                                  <a:latin typeface="Cambria Math"/>
                                </a:rPr>
                                <m:t>𝑅</m:t>
                              </m:r>
                            </m:e>
                          </m:acc>
                        </m:e>
                        <m:sup>
                          <m:r>
                            <a:rPr lang="en-US" sz="2400" b="0" i="1" smtClean="0">
                              <a:solidFill>
                                <a:srgbClr val="CC66FF"/>
                              </a:solidFill>
                              <a:latin typeface="Cambria Math"/>
                            </a:rPr>
                            <m:t>𝑁</m:t>
                          </m:r>
                        </m:sup>
                      </m:sSup>
                      <m:d>
                        <m:dPr>
                          <m:ctrlP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400" i="1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𝜃</m:t>
                          </m:r>
                        </m:e>
                      </m:d>
                      <m:acc>
                        <m:accPr>
                          <m:chr m:val="⃑"/>
                          <m:ctrlPr>
                            <a:rPr lang="en-US" sz="2400" b="0" i="1" smtClean="0">
                              <a:solidFill>
                                <a:srgbClr val="FF9999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solidFill>
                                <a:srgbClr val="FF9999"/>
                              </a:solidFill>
                              <a:latin typeface="Cambria Math"/>
                            </a:rPr>
                            <m:t>𝑤</m:t>
                          </m:r>
                        </m:e>
                      </m:acc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→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FF9999"/>
                              </a:solidFill>
                              <a:latin typeface="Cambria Math"/>
                              <a:ea typeface="Cambria Math"/>
                            </a:rPr>
                            <m:t>𝑤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+</m:t>
                          </m:r>
                        </m:sub>
                      </m:sSub>
                      <m:sSup>
                        <m:sSupPr>
                          <m:ctrlP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/>
                            </a:rPr>
                            <m:t>𝑒</m:t>
                          </m:r>
                        </m:e>
                        <m:sup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+</m:t>
                          </m:r>
                          <m: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𝑖</m:t>
                          </m:r>
                          <m:r>
                            <a:rPr lang="en-US" sz="2400" i="1">
                              <a:solidFill>
                                <a:srgbClr val="CC66FF"/>
                              </a:solidFill>
                              <a:latin typeface="Cambria Math"/>
                            </a:rPr>
                            <m:t>𝑁</m:t>
                          </m:r>
                          <m:r>
                            <a:rPr lang="en-US" sz="2400" i="1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𝜃</m:t>
                          </m:r>
                        </m:sup>
                      </m:sSup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400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b="0" i="1" smtClean="0">
                                    <a:latin typeface="Cambria Math"/>
                                    <a:ea typeface="Cambria Math"/>
                                  </a:rPr>
                                  <m:t>−</m:t>
                                </m:r>
                                <m:r>
                                  <a:rPr lang="en-US" sz="2400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𝑖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US" sz="2400" b="0" i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400" i="1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FF9999"/>
                              </a:solidFill>
                              <a:latin typeface="Cambria Math"/>
                              <a:ea typeface="Cambria Math"/>
                            </a:rPr>
                            <m:t>𝑤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−</m:t>
                          </m:r>
                        </m:sub>
                      </m:sSub>
                      <m:sSup>
                        <m:sSupPr>
                          <m:ctrlP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/>
                            </a:rPr>
                            <m:t>𝑒</m:t>
                          </m:r>
                        </m:e>
                        <m:sup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𝑖</m:t>
                          </m:r>
                          <m:r>
                            <a:rPr lang="en-US" sz="2400" i="1">
                              <a:solidFill>
                                <a:srgbClr val="CC66FF"/>
                              </a:solidFill>
                              <a:latin typeface="Cambria Math"/>
                            </a:rPr>
                            <m:t>𝑁</m:t>
                          </m:r>
                          <m:r>
                            <a:rPr lang="en-US" sz="2400" i="1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𝜃</m:t>
                          </m:r>
                        </m:sup>
                      </m:sSup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400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b="0" i="1" smtClean="0">
                                    <a:latin typeface="Cambria Math"/>
                                    <a:ea typeface="Cambria Math"/>
                                  </a:rPr>
                                  <m:t>+</m:t>
                                </m:r>
                                <m:r>
                                  <a:rPr lang="en-US" sz="2400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𝑖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4400" y="4191000"/>
                <a:ext cx="4362918" cy="1709442"/>
              </a:xfrm>
              <a:prstGeom prst="rect">
                <a:avLst/>
              </a:prstGeom>
              <a:blipFill rotWithShape="1">
                <a:blip r:embed="rId11"/>
                <a:stretch>
                  <a:fillRect t="-7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6038798" y="2590800"/>
                <a:ext cx="1817421" cy="98065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sz="240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mPr>
                            <m:mr>
                              <m:e>
                                <m:sSubSup>
                                  <m:sSubSupPr>
                                    <m:ctrlPr>
                                      <a:rPr lang="en-US" sz="2400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2400" i="1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US" sz="2400" i="1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𝑥</m:t>
                                    </m:r>
                                  </m:sub>
                                  <m:sup>
                                    <m:r>
                                      <a:rPr lang="en-US" sz="2400" i="1">
                                        <a:latin typeface="Cambria Math"/>
                                        <a:ea typeface="Cambria Math"/>
                                      </a:rPr>
                                      <m:t>±</m:t>
                                    </m:r>
                                  </m:sup>
                                </m:sSubSup>
                              </m:e>
                            </m:mr>
                            <m:mr>
                              <m:e>
                                <m:sSubSup>
                                  <m:sSubSupPr>
                                    <m:ctrlPr>
                                      <a:rPr lang="en-US" sz="2400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2400" i="1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US" sz="2400" i="1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𝑦</m:t>
                                    </m:r>
                                  </m:sub>
                                  <m:sup>
                                    <m:r>
                                      <a:rPr lang="en-US" sz="2400" i="1">
                                        <a:latin typeface="Cambria Math"/>
                                        <a:ea typeface="Cambria Math"/>
                                      </a:rPr>
                                      <m:t>±</m:t>
                                    </m:r>
                                  </m:sup>
                                </m:sSubSup>
                              </m:e>
                            </m:mr>
                          </m:m>
                        </m:e>
                      </m:d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400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∓</m:t>
                                </m:r>
                                <m:r>
                                  <a:rPr lang="en-US" sz="2400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𝑖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400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38798" y="2590800"/>
                <a:ext cx="1817421" cy="980653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696823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Complex eigenvalues and eigenvectors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2" name="TextBox 121"/>
              <p:cNvSpPr txBox="1"/>
              <p:nvPr/>
            </p:nvSpPr>
            <p:spPr>
              <a:xfrm>
                <a:off x="1295400" y="685800"/>
                <a:ext cx="3982205" cy="7087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i="1" smtClean="0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𝑥</m:t>
                                    </m:r>
                                  </m:sub>
                                </m:sSub>
                                <m:d>
                                  <m:dPr>
                                    <m:ctrlPr>
                                      <a:rPr lang="en-US" i="1" smtClean="0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smtClean="0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𝑡</m:t>
                                    </m:r>
                                    <m:r>
                                      <a:rPr lang="en-US" b="0" i="1" smtClean="0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+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l-GR" b="0" i="1" smtClean="0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Δ</m:t>
                                    </m:r>
                                    <m:r>
                                      <a:rPr lang="en-US" b="0" i="1" smtClean="0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𝑡</m:t>
                                    </m:r>
                                  </m:e>
                                </m:d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𝑦</m:t>
                                    </m:r>
                                  </m:sub>
                                </m:sSub>
                                <m:d>
                                  <m:dPr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𝑡</m:t>
                                    </m:r>
                                    <m: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+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l-GR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Δ</m:t>
                                    </m:r>
                                    <m: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𝑡</m:t>
                                    </m:r>
                                  </m:e>
                                </m:d>
                              </m:e>
                            </m:mr>
                          </m:m>
                        </m:e>
                      </m:d>
                      <m:r>
                        <a:rPr lang="en-US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mPr>
                            <m:mr>
                              <m:e>
                                <m:func>
                                  <m:funcPr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>
                                        <a:latin typeface="Cambria Math"/>
                                      </a:rPr>
                                      <m:t>cos</m:t>
                                    </m:r>
                                  </m:fName>
                                  <m:e>
                                    <m:r>
                                      <a:rPr lang="en-US" i="1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  <m:e>
                                <m:r>
                                  <a:rPr lang="en-US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−</m:t>
                                </m:r>
                                <m:func>
                                  <m:funcPr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>
                                        <a:latin typeface="Cambria Math"/>
                                      </a:rPr>
                                      <m:t>sin</m:t>
                                    </m:r>
                                  </m:fName>
                                  <m:e>
                                    <m:r>
                                      <a:rPr lang="en-US" i="1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</m:mr>
                            <m:mr>
                              <m:e>
                                <m:func>
                                  <m:funcPr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>
                                        <a:latin typeface="Cambria Math"/>
                                      </a:rPr>
                                      <m:t>sin</m:t>
                                    </m:r>
                                  </m:fName>
                                  <m:e>
                                    <m:r>
                                      <a:rPr lang="en-US" i="1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  <m:e>
                                <m:func>
                                  <m:funcPr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>
                                        <a:latin typeface="Cambria Math"/>
                                      </a:rPr>
                                      <m:t>cos</m:t>
                                    </m:r>
                                  </m:fName>
                                  <m:e>
                                    <m:r>
                                      <a:rPr lang="en-US" i="1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</m:mr>
                          </m:m>
                        </m:e>
                      </m:d>
                      <m:d>
                        <m:dPr>
                          <m:begChr m:val="["/>
                          <m:endChr m:val="]"/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𝑥</m:t>
                                    </m:r>
                                  </m:sub>
                                </m:sSub>
                                <m:d>
                                  <m:dPr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𝑡</m:t>
                                    </m:r>
                                  </m:e>
                                </m:d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𝑦</m:t>
                                    </m:r>
                                  </m:sub>
                                </m:sSub>
                                <m:d>
                                  <m:dPr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𝑡</m:t>
                                    </m:r>
                                  </m:e>
                                </m:d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22" name="TextBox 1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5400" y="685800"/>
                <a:ext cx="3982205" cy="7087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224938" y="1600200"/>
                <a:ext cx="369453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func>
                            <m:func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en-US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</m:func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𝜆</m:t>
                          </m:r>
                        </m:e>
                      </m:d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func>
                            <m:func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</m:func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𝜆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func>
                        <m:func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lang="en-US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sin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fName>
                        <m:e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𝜃</m:t>
                          </m:r>
                        </m:e>
                      </m:func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24938" y="1600200"/>
                <a:ext cx="3694538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3537157" y="2057400"/>
                <a:ext cx="235923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𝜆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−2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𝜆</m:t>
                      </m:r>
                      <m:func>
                        <m:func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/>
                            </a:rPr>
                            <m:t>cos</m:t>
                          </m:r>
                        </m:fName>
                        <m:e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𝜃</m:t>
                          </m:r>
                        </m:e>
                      </m:func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+1=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7157" y="2057400"/>
                <a:ext cx="2359236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541118" y="2514600"/>
                <a:ext cx="2154629" cy="3756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𝜆</m:t>
                          </m:r>
                        </m:e>
                        <m:sub>
                          <m:r>
                            <a:rPr lang="en-US" i="1" smtClean="0">
                              <a:latin typeface="Cambria Math"/>
                              <a:ea typeface="Cambria Math"/>
                            </a:rPr>
                            <m:t>±</m:t>
                          </m:r>
                        </m:sub>
                      </m:sSub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/>
                            </a:rPr>
                            <m:t>cos</m:t>
                          </m:r>
                        </m:fName>
                        <m:e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𝜃</m:t>
                          </m:r>
                        </m:e>
                      </m:func>
                      <m:r>
                        <a:rPr lang="en-US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±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𝑖</m:t>
                      </m:r>
                      <m:func>
                        <m:func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/>
                            </a:rPr>
                            <m:t>sin</m:t>
                          </m:r>
                        </m:fName>
                        <m:e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𝜃</m:t>
                          </m:r>
                        </m:e>
                      </m:func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1118" y="2514600"/>
                <a:ext cx="2154629" cy="375616"/>
              </a:xfrm>
              <a:prstGeom prst="rect">
                <a:avLst/>
              </a:prstGeom>
              <a:blipFill rotWithShape="1">
                <a:blip r:embed="rId6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2" name="Group 61"/>
          <p:cNvGrpSpPr/>
          <p:nvPr/>
        </p:nvGrpSpPr>
        <p:grpSpPr>
          <a:xfrm>
            <a:off x="762000" y="2286000"/>
            <a:ext cx="843436" cy="721295"/>
            <a:chOff x="1721026" y="5320006"/>
            <a:chExt cx="843436" cy="721295"/>
          </a:xfrm>
        </p:grpSpPr>
        <p:sp>
          <p:nvSpPr>
            <p:cNvPr id="63" name="Octagon 62"/>
            <p:cNvSpPr/>
            <p:nvPr/>
          </p:nvSpPr>
          <p:spPr>
            <a:xfrm>
              <a:off x="1772953" y="5320006"/>
              <a:ext cx="721295" cy="721295"/>
            </a:xfrm>
            <a:prstGeom prst="octagon">
              <a:avLst/>
            </a:prstGeom>
            <a:gradFill flip="none" rotWithShape="1">
              <a:gsLst>
                <a:gs pos="0">
                  <a:srgbClr val="FF0000"/>
                </a:gs>
                <a:gs pos="35000">
                  <a:srgbClr val="C00000"/>
                </a:gs>
                <a:gs pos="100000">
                  <a:schemeClr val="accent2">
                    <a:lumMod val="50000"/>
                  </a:schemeClr>
                </a:gs>
              </a:gsLst>
              <a:lin ang="2700000" scaled="1"/>
              <a:tileRect/>
            </a:gra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1721026" y="5449821"/>
              <a:ext cx="84343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/>
                <a:t>STOP</a:t>
              </a:r>
              <a:endParaRPr lang="en-US" sz="2400" b="1" dirty="0"/>
            </a:p>
          </p:txBody>
        </p:sp>
      </p:grpSp>
      <p:sp>
        <p:nvSpPr>
          <p:cNvPr id="65" name="TextBox 64"/>
          <p:cNvSpPr txBox="1"/>
          <p:nvPr/>
        </p:nvSpPr>
        <p:spPr>
          <a:xfrm>
            <a:off x="1683648" y="2360964"/>
            <a:ext cx="19128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Please confirm these last 2 lines</a:t>
            </a:r>
            <a:endParaRPr lang="en-US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/>
              <p:cNvSpPr txBox="1"/>
              <p:nvPr/>
            </p:nvSpPr>
            <p:spPr>
              <a:xfrm>
                <a:off x="3493919" y="3096491"/>
                <a:ext cx="1571199" cy="49475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𝜆</m:t>
                          </m:r>
                        </m:e>
                        <m:sub>
                          <m:r>
                            <a:rPr lang="en-US" sz="2400" i="1" smtClean="0">
                              <a:latin typeface="Cambria Math"/>
                              <a:ea typeface="Cambria Math"/>
                            </a:rPr>
                            <m:t>±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𝑒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±</m:t>
                          </m:r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𝑖</m:t>
                          </m:r>
                          <m:r>
                            <a:rPr lang="en-US" sz="2400" b="0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𝜃</m:t>
                          </m:r>
                        </m:sup>
                      </m:sSup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66" name="TextBox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3919" y="3096491"/>
                <a:ext cx="1571199" cy="494751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Left Brace 5"/>
          <p:cNvSpPr/>
          <p:nvPr/>
        </p:nvSpPr>
        <p:spPr>
          <a:xfrm flipH="1">
            <a:off x="5711656" y="2542310"/>
            <a:ext cx="304800" cy="962891"/>
          </a:xfrm>
          <a:prstGeom prst="leftBrace">
            <a:avLst>
              <a:gd name="adj1" fmla="val 44333"/>
              <a:gd name="adj2" fmla="val 50000"/>
            </a:avLst>
          </a:prstGeom>
          <a:ln w="28575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016456" y="2836824"/>
            <a:ext cx="22062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Complex eigenvalues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/>
              <p:cNvSpPr txBox="1"/>
              <p:nvPr/>
            </p:nvSpPr>
            <p:spPr>
              <a:xfrm>
                <a:off x="2235207" y="3810000"/>
                <a:ext cx="3126625" cy="39126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func>
                            <m:func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en-US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</m:func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𝜆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  <a:ea typeface="Cambria Math"/>
                                </a:rPr>
                                <m:t>±</m:t>
                              </m:r>
                            </m:sub>
                          </m:sSub>
                        </m:e>
                      </m:d>
                      <m:sSub>
                        <m:sSubPr>
                          <m:ctrlP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  <a:ea typeface="Cambria Math"/>
                            </a:rPr>
                            <m:t>𝑣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  <a:ea typeface="Cambria Math"/>
                            </a:rPr>
                            <m:t>𝑥</m:t>
                          </m:r>
                        </m:sub>
                      </m:sSub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func>
                        <m:func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/>
                            </a:rPr>
                            <m:t>sin</m:t>
                          </m:r>
                        </m:fName>
                        <m:e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𝜃</m:t>
                          </m:r>
                        </m:e>
                      </m:func>
                      <m:sSub>
                        <m:sSub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  <a:ea typeface="Cambria Math"/>
                            </a:rPr>
                            <m:t>𝑣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  <a:ea typeface="Cambria Math"/>
                            </a:rPr>
                            <m:t>𝑦</m:t>
                          </m:r>
                        </m:sub>
                      </m:sSub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9" name="TextBox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35207" y="3810000"/>
                <a:ext cx="3126625" cy="391261"/>
              </a:xfrm>
              <a:prstGeom prst="rect">
                <a:avLst/>
              </a:prstGeom>
              <a:blipFill rotWithShape="1">
                <a:blip r:embed="rId8"/>
                <a:stretch>
                  <a:fillRect b="-31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3596538" y="4217340"/>
                <a:ext cx="1817421" cy="98065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mPr>
                            <m:mr>
                              <m:e>
                                <m:sSubSup>
                                  <m:sSubSupPr>
                                    <m:ctrlPr>
                                      <a:rPr lang="en-US" sz="2400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2400" i="1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US" sz="2400" i="1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𝑥</m:t>
                                    </m:r>
                                  </m:sub>
                                  <m:sup>
                                    <m:r>
                                      <a:rPr lang="en-US" sz="2400" i="1">
                                        <a:latin typeface="Cambria Math"/>
                                        <a:ea typeface="Cambria Math"/>
                                      </a:rPr>
                                      <m:t>±</m:t>
                                    </m:r>
                                  </m:sup>
                                </m:sSubSup>
                              </m:e>
                            </m:mr>
                            <m:mr>
                              <m:e>
                                <m:sSubSup>
                                  <m:sSubSupPr>
                                    <m:ctrlPr>
                                      <a:rPr lang="en-US" sz="2400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2400" i="1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US" sz="2400" i="1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𝑦</m:t>
                                    </m:r>
                                  </m:sub>
                                  <m:sup>
                                    <m:r>
                                      <a:rPr lang="en-US" sz="2400" i="1">
                                        <a:latin typeface="Cambria Math"/>
                                        <a:ea typeface="Cambria Math"/>
                                      </a:rPr>
                                      <m:t>±</m:t>
                                    </m:r>
                                  </m:sup>
                                </m:sSubSup>
                              </m:e>
                            </m:mr>
                          </m:m>
                        </m:e>
                      </m:d>
                      <m:r>
                        <a:rPr lang="en-US" sz="2400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400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i="1">
                                    <a:latin typeface="Cambria Math"/>
                                    <a:ea typeface="Cambria Math"/>
                                  </a:rPr>
                                  <m:t>∓</m:t>
                                </m:r>
                                <m:r>
                                  <a:rPr lang="en-US" sz="2400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𝑖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400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96538" y="4217340"/>
                <a:ext cx="1817421" cy="980653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1" name="TextBox 70"/>
          <p:cNvSpPr txBox="1"/>
          <p:nvPr/>
        </p:nvSpPr>
        <p:spPr>
          <a:xfrm>
            <a:off x="6016456" y="4572000"/>
            <a:ext cx="2239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Complex eigenvectors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654494" y="5334000"/>
                <a:ext cx="3289106" cy="71436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⃑"/>
                          <m:ctrlPr>
                            <a:rPr lang="en-US" sz="2400" b="0" i="1" smtClean="0">
                              <a:solidFill>
                                <a:srgbClr val="FF9999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solidFill>
                                <a:srgbClr val="FF9999"/>
                              </a:solidFill>
                              <a:latin typeface="Cambria Math"/>
                            </a:rPr>
                            <m:t>𝑤</m:t>
                          </m:r>
                        </m:e>
                      </m:acc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→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FF9999"/>
                              </a:solidFill>
                              <a:latin typeface="Cambria Math"/>
                              <a:ea typeface="Cambria Math"/>
                            </a:rPr>
                            <m:t>𝑤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+</m:t>
                          </m:r>
                        </m:sub>
                      </m:sSub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400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b="0" i="1" smtClean="0">
                                    <a:latin typeface="Cambria Math"/>
                                    <a:ea typeface="Cambria Math"/>
                                  </a:rPr>
                                  <m:t>−</m:t>
                                </m:r>
                                <m:r>
                                  <a:rPr lang="en-US" sz="2400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𝑖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US" sz="2400" b="0" i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400" i="1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FF9999"/>
                              </a:solidFill>
                              <a:latin typeface="Cambria Math"/>
                              <a:ea typeface="Cambria Math"/>
                            </a:rPr>
                            <m:t>𝑤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−</m:t>
                          </m:r>
                        </m:sub>
                      </m:sSub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400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b="0" i="1" smtClean="0">
                                    <a:latin typeface="Cambria Math"/>
                                    <a:ea typeface="Cambria Math"/>
                                  </a:rPr>
                                  <m:t>+</m:t>
                                </m:r>
                                <m:r>
                                  <a:rPr lang="en-US" sz="2400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𝑖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54494" y="5334000"/>
                <a:ext cx="3289106" cy="714363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3" name="Oval 72"/>
          <p:cNvSpPr/>
          <p:nvPr/>
        </p:nvSpPr>
        <p:spPr>
          <a:xfrm>
            <a:off x="2931999" y="651164"/>
            <a:ext cx="617330" cy="617330"/>
          </a:xfrm>
          <a:prstGeom prst="ellipse">
            <a:avLst/>
          </a:prstGeom>
          <a:gradFill flip="none" rotWithShape="1">
            <a:gsLst>
              <a:gs pos="0">
                <a:srgbClr val="FFFF00"/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Oval 77"/>
          <p:cNvSpPr/>
          <p:nvPr/>
        </p:nvSpPr>
        <p:spPr>
          <a:xfrm>
            <a:off x="3754655" y="922131"/>
            <a:ext cx="617330" cy="617330"/>
          </a:xfrm>
          <a:prstGeom prst="ellipse">
            <a:avLst/>
          </a:prstGeom>
          <a:gradFill flip="none" rotWithShape="1">
            <a:gsLst>
              <a:gs pos="0">
                <a:srgbClr val="FFFF00"/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Oval 79"/>
          <p:cNvSpPr/>
          <p:nvPr/>
        </p:nvSpPr>
        <p:spPr>
          <a:xfrm>
            <a:off x="2895600" y="838200"/>
            <a:ext cx="617330" cy="617330"/>
          </a:xfrm>
          <a:prstGeom prst="ellipse">
            <a:avLst/>
          </a:prstGeom>
          <a:gradFill flip="none" rotWithShape="1">
            <a:gsLst>
              <a:gs pos="0">
                <a:srgbClr val="00FFFF"/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Oval 86"/>
          <p:cNvSpPr/>
          <p:nvPr/>
        </p:nvSpPr>
        <p:spPr>
          <a:xfrm>
            <a:off x="2887870" y="601870"/>
            <a:ext cx="617330" cy="617330"/>
          </a:xfrm>
          <a:prstGeom prst="ellipse">
            <a:avLst/>
          </a:prstGeom>
          <a:gradFill flip="none" rotWithShape="1">
            <a:gsLst>
              <a:gs pos="0">
                <a:srgbClr val="FFFF00"/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Oval 87"/>
          <p:cNvSpPr/>
          <p:nvPr/>
        </p:nvSpPr>
        <p:spPr>
          <a:xfrm>
            <a:off x="2222370" y="3696965"/>
            <a:ext cx="617330" cy="617330"/>
          </a:xfrm>
          <a:prstGeom prst="ellipse">
            <a:avLst/>
          </a:prstGeom>
          <a:gradFill flip="none" rotWithShape="1">
            <a:gsLst>
              <a:gs pos="0">
                <a:srgbClr val="FFFF00"/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Oval 89"/>
          <p:cNvSpPr/>
          <p:nvPr/>
        </p:nvSpPr>
        <p:spPr>
          <a:xfrm>
            <a:off x="3505200" y="2415815"/>
            <a:ext cx="617330" cy="617330"/>
          </a:xfrm>
          <a:prstGeom prst="ellipse">
            <a:avLst/>
          </a:prstGeom>
          <a:gradFill flip="none" rotWithShape="1">
            <a:gsLst>
              <a:gs pos="0">
                <a:srgbClr val="00FFFF"/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322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5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5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0" presetClass="path" presetSubtype="0" repeatCount="2000" accel="50000" decel="50000" autoRev="1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0937 -0.01297 -0.00364 -0.00834 -0.01215 -0.01204 C -0.0151 -0.01343 -0.02118 -0.01621 -0.02118 -0.01621 C -0.02864 -0.01482 -0.03385 -0.01297 -0.04079 -0.01019 C -0.04774 -0.00417 -0.05329 0.00046 -0.05902 0.0081 C -0.06441 0.0287 -0.05538 -0.00325 -0.0651 0.02013 C -0.07204 0.0368 -0.07361 0.06041 -0.07569 0.0787 C -0.07517 0.09212 -0.075 0.10578 -0.07413 0.11921 C -0.07395 0.12129 -0.07274 0.12523 -0.07274 0.12523 " pathEditMode="relative" ptsTypes="ffffffffA">
                                      <p:cBhvr>
                                        <p:cTn id="18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repeatCount="2000" accel="50000" decel="50000" autoRev="1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0903 0.00949 -0.01754 0.02152 -0.02136 0.03634 C -0.02188 0.04166 -0.02292 0.04722 -0.02274 0.05254 C -0.0224 0.06134 -0.01979 0.07893 -0.01979 0.07893 C -0.02153 0.08564 -0.02136 0.08703 -0.02136 0.08287 " pathEditMode="relative" ptsTypes="ffffA">
                                      <p:cBhvr>
                                        <p:cTn id="20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4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5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0" presetClass="path" presetSubtype="0" repeatCount="2000" accel="49000" decel="51000" autoRev="1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3.7037E-7 C 0.01371 -0.0044 0.02743 -0.00579 0.0408 -0.01204 C 0.04809 -0.02176 0.03923 -0.01134 0.04843 -0.01806 C 0.06493 -0.03009 0.05139 -0.02338 0.06198 -0.02824 C 0.06857 -0.03657 0.0835 -0.04074 0.09236 -0.04444 C 0.09409 -0.04514 0.10173 -0.04838 0.10295 -0.04838 C 0.10451 -0.04838 0.09982 -0.04722 0.09843 -0.0463 C 0.09687 -0.04514 0.09566 -0.04329 0.09392 -0.04236 C 0.08975 -0.04005 0.08316 -0.03796 0.07864 -0.03634 C 0.06927 -0.02778 0.05764 -0.02616 0.04687 -0.02222 C 0.03854 -0.01921 0.04618 -0.02107 0.03628 -0.0162 C 0.03003 -0.01296 0.02309 -0.01088 0.01666 -0.0081 C 0.01198 -0.00394 0.00816 -0.00208 0.00295 3.7037E-7 C 0.00139 0.00139 -0.00347 0.00417 -0.00157 0.00417 C 0.00729 0.00417 0.0059 -0.00046 0.01198 -0.00394 C 0.01979 -0.00833 0.0283 -0.01227 0.03628 -0.0162 C 0.04357 -0.01991 0.05156 -0.02107 0.05903 -0.02407 C 0.06875 -0.02801 0.07673 -0.03449 0.08628 -0.03843 C 0.09427 -0.04167 0.10243 -0.04282 0.11059 -0.04444 C 0.13073 -0.02569 0.19166 0.05185 0.20746 0.07477 C 0.20712 0.08079 0.20989 0.09028 0.2059 0.09306 C 0.19965 0.09745 0.19184 0.09167 0.18472 0.09097 C 0.18229 0.09167 0.17968 0.09236 0.17725 0.09306 C 0.16823 0.09537 0.16701 0.09375 0.17413 0.09699 C 0.18837 0.09444 0.20243 0.09167 0.21666 0.08889 C 0.22014 0.08819 0.22378 0.0875 0.22725 0.08704 C 0.23177 0.08634 0.24531 0.08449 0.2408 0.08495 C 0.23073 0.08611 0.22066 0.0875 0.21059 0.08889 C 0.20746 0.08935 0.20139 0.08681 0.20139 0.09097 C 0.20139 0.09514 0.20746 0.09097 0.21059 0.09097 " pathEditMode="relative" rAng="0" ptsTypes="ffffffffffffffffffffffffffffff">
                                      <p:cBhvr>
                                        <p:cTn id="35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083" y="24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500"/>
                            </p:stCondLst>
                            <p:childTnLst>
                              <p:par>
                                <p:cTn id="37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4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10" presetClass="entr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5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8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50" presetClass="path" presetSubtype="0" repeatCount="2000" accel="50000" decel="50000" autoRev="1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0.00139 L 0.15885 -0.00463 C 0.17621 -0.00463 0.18351 0.00255 0.18351 0.01296 L 0.18385 0.04514 " pathEditMode="relative" rAng="0" ptsTypes="FfFF">
                                      <p:cBhvr>
                                        <p:cTn id="86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184" y="2153"/>
                                    </p:animMotion>
                                  </p:childTnLst>
                                </p:cTn>
                              </p:par>
                              <p:par>
                                <p:cTn id="87" presetID="42" presetClass="path" presetSubtype="0" repeatCount="2000" accel="50000" decel="50000" autoRev="1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2.22222E-6 L 0.29461 0.00046 " pathEditMode="relative" rAng="0" ptsTypes="AA">
                                      <p:cBhvr>
                                        <p:cTn id="88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722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2500"/>
                            </p:stCondLst>
                            <p:childTnLst>
                              <p:par>
                                <p:cTn id="90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4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4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2900"/>
                            </p:stCondLst>
                            <p:childTnLst>
                              <p:par>
                                <p:cTn id="9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3400"/>
                            </p:stCondLst>
                            <p:childTnLst>
                              <p:par>
                                <p:cTn id="101" presetID="42" presetClass="path" presetSubtype="0" repeatCount="2000" accel="50000" decel="50000" autoRev="1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2.22222E-6 L -0.05034 0.19167 " pathEditMode="relative" rAng="0" ptsTypes="AA">
                                      <p:cBhvr>
                                        <p:cTn id="102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17" y="95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5400"/>
                            </p:stCondLst>
                            <p:childTnLst>
                              <p:par>
                                <p:cTn id="104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4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500"/>
                            </p:stCondLst>
                            <p:childTnLst>
                              <p:par>
                                <p:cTn id="1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9" grpId="0"/>
      <p:bldP spid="5" grpId="0"/>
      <p:bldP spid="65" grpId="0"/>
      <p:bldP spid="66" grpId="0"/>
      <p:bldP spid="6" grpId="0" animBg="1"/>
      <p:bldP spid="8" grpId="0"/>
      <p:bldP spid="69" grpId="0"/>
      <p:bldP spid="9" grpId="0"/>
      <p:bldP spid="71" grpId="0"/>
      <p:bldP spid="10" grpId="0"/>
      <p:bldP spid="73" grpId="0" animBg="1"/>
      <p:bldP spid="73" grpId="1" animBg="1"/>
      <p:bldP spid="73" grpId="2" animBg="1"/>
      <p:bldP spid="78" grpId="0" animBg="1"/>
      <p:bldP spid="78" grpId="1" animBg="1"/>
      <p:bldP spid="78" grpId="2" animBg="1"/>
      <p:bldP spid="80" grpId="0" animBg="1"/>
      <p:bldP spid="80" grpId="1" animBg="1"/>
      <p:bldP spid="80" grpId="2" animBg="1"/>
      <p:bldP spid="87" grpId="0" animBg="1"/>
      <p:bldP spid="87" grpId="1" animBg="1"/>
      <p:bldP spid="87" grpId="2" animBg="1"/>
      <p:bldP spid="88" grpId="0" animBg="1"/>
      <p:bldP spid="88" grpId="1" animBg="1"/>
      <p:bldP spid="88" grpId="2" animBg="1"/>
      <p:bldP spid="90" grpId="0" animBg="1"/>
      <p:bldP spid="90" grpId="1" animBg="1"/>
      <p:bldP spid="90" grpId="2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Complex eigenvalues and eigenvectors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2" name="TextBox 121"/>
              <p:cNvSpPr txBox="1"/>
              <p:nvPr/>
            </p:nvSpPr>
            <p:spPr>
              <a:xfrm>
                <a:off x="1295400" y="685800"/>
                <a:ext cx="3982205" cy="7087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i="1" smtClean="0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𝑥</m:t>
                                    </m:r>
                                  </m:sub>
                                </m:sSub>
                                <m:d>
                                  <m:dPr>
                                    <m:ctrlPr>
                                      <a:rPr lang="en-US" i="1" smtClean="0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smtClean="0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𝑡</m:t>
                                    </m:r>
                                    <m:r>
                                      <a:rPr lang="en-US" b="0" i="1" smtClean="0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+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l-GR" b="0" i="1" smtClean="0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Δ</m:t>
                                    </m:r>
                                    <m:r>
                                      <a:rPr lang="en-US" b="0" i="1" smtClean="0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𝑡</m:t>
                                    </m:r>
                                  </m:e>
                                </m:d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𝑦</m:t>
                                    </m:r>
                                  </m:sub>
                                </m:sSub>
                                <m:d>
                                  <m:dPr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𝑡</m:t>
                                    </m:r>
                                    <m: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+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l-GR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Δ</m:t>
                                    </m:r>
                                    <m: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𝑡</m:t>
                                    </m:r>
                                  </m:e>
                                </m:d>
                              </m:e>
                            </m:mr>
                          </m:m>
                        </m:e>
                      </m:d>
                      <m:r>
                        <a:rPr lang="en-US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mPr>
                            <m:mr>
                              <m:e>
                                <m:func>
                                  <m:funcPr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>
                                        <a:latin typeface="Cambria Math"/>
                                      </a:rPr>
                                      <m:t>cos</m:t>
                                    </m:r>
                                  </m:fName>
                                  <m:e>
                                    <m:r>
                                      <a:rPr lang="en-US" i="1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  <m:e>
                                <m:r>
                                  <a:rPr lang="en-US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−</m:t>
                                </m:r>
                                <m:func>
                                  <m:funcPr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>
                                        <a:latin typeface="Cambria Math"/>
                                      </a:rPr>
                                      <m:t>sin</m:t>
                                    </m:r>
                                  </m:fName>
                                  <m:e>
                                    <m:r>
                                      <a:rPr lang="en-US" i="1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</m:mr>
                            <m:mr>
                              <m:e>
                                <m:func>
                                  <m:funcPr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>
                                        <a:latin typeface="Cambria Math"/>
                                      </a:rPr>
                                      <m:t>sin</m:t>
                                    </m:r>
                                  </m:fName>
                                  <m:e>
                                    <m:r>
                                      <a:rPr lang="en-US" i="1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  <m:e>
                                <m:func>
                                  <m:funcPr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>
                                        <a:latin typeface="Cambria Math"/>
                                      </a:rPr>
                                      <m:t>cos</m:t>
                                    </m:r>
                                  </m:fName>
                                  <m:e>
                                    <m:r>
                                      <a:rPr lang="en-US" i="1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</m:mr>
                          </m:m>
                        </m:e>
                      </m:d>
                      <m:d>
                        <m:dPr>
                          <m:begChr m:val="["/>
                          <m:endChr m:val="]"/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𝑥</m:t>
                                    </m:r>
                                  </m:sub>
                                </m:sSub>
                                <m:d>
                                  <m:dPr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𝑡</m:t>
                                    </m:r>
                                  </m:e>
                                </m:d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𝑦</m:t>
                                    </m:r>
                                  </m:sub>
                                </m:sSub>
                                <m:d>
                                  <m:dPr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𝑡</m:t>
                                    </m:r>
                                  </m:e>
                                </m:d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22" name="TextBox 1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5400" y="685800"/>
                <a:ext cx="3982205" cy="7087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/>
              <p:cNvSpPr txBox="1"/>
              <p:nvPr/>
            </p:nvSpPr>
            <p:spPr>
              <a:xfrm>
                <a:off x="3493919" y="1447800"/>
                <a:ext cx="1571199" cy="49475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𝜆</m:t>
                          </m:r>
                        </m:e>
                        <m:sub>
                          <m:r>
                            <a:rPr lang="en-US" sz="2400" i="1" smtClean="0">
                              <a:latin typeface="Cambria Math"/>
                              <a:ea typeface="Cambria Math"/>
                            </a:rPr>
                            <m:t>±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𝑒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±</m:t>
                          </m:r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𝑖</m:t>
                          </m:r>
                          <m:r>
                            <a:rPr lang="en-US" sz="2400" b="0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𝜃</m:t>
                          </m:r>
                        </m:sup>
                      </m:sSup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66" name="TextBox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3919" y="1447800"/>
                <a:ext cx="1571199" cy="49475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6016456" y="1676400"/>
            <a:ext cx="22062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Complex eigenvalues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3596538" y="1905000"/>
                <a:ext cx="1817421" cy="98065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mPr>
                            <m:mr>
                              <m:e>
                                <m:sSubSup>
                                  <m:sSubSupPr>
                                    <m:ctrlPr>
                                      <a:rPr lang="en-US" sz="2400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2400" i="1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US" sz="2400" i="1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𝑥</m:t>
                                    </m:r>
                                  </m:sub>
                                  <m:sup>
                                    <m:r>
                                      <a:rPr lang="en-US" sz="2400" i="1">
                                        <a:latin typeface="Cambria Math"/>
                                        <a:ea typeface="Cambria Math"/>
                                      </a:rPr>
                                      <m:t>±</m:t>
                                    </m:r>
                                  </m:sup>
                                </m:sSubSup>
                              </m:e>
                            </m:mr>
                            <m:mr>
                              <m:e>
                                <m:sSubSup>
                                  <m:sSubSupPr>
                                    <m:ctrlPr>
                                      <a:rPr lang="en-US" sz="2400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2400" i="1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US" sz="2400" i="1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𝑦</m:t>
                                    </m:r>
                                  </m:sub>
                                  <m:sup>
                                    <m:r>
                                      <a:rPr lang="en-US" sz="2400" i="1">
                                        <a:latin typeface="Cambria Math"/>
                                        <a:ea typeface="Cambria Math"/>
                                      </a:rPr>
                                      <m:t>±</m:t>
                                    </m:r>
                                  </m:sup>
                                </m:sSubSup>
                              </m:e>
                            </m:mr>
                          </m:m>
                        </m:e>
                      </m:d>
                      <m:r>
                        <a:rPr lang="en-US" sz="2400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400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i="1">
                                    <a:latin typeface="Cambria Math"/>
                                    <a:ea typeface="Cambria Math"/>
                                  </a:rPr>
                                  <m:t>∓</m:t>
                                </m:r>
                                <m:r>
                                  <a:rPr lang="en-US" sz="2400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𝑖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400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96538" y="1905000"/>
                <a:ext cx="1817421" cy="980653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1" name="TextBox 70"/>
          <p:cNvSpPr txBox="1"/>
          <p:nvPr/>
        </p:nvSpPr>
        <p:spPr>
          <a:xfrm>
            <a:off x="6016456" y="2209984"/>
            <a:ext cx="2239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Complex eigenvectors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654494" y="2971800"/>
                <a:ext cx="3289106" cy="71436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⃑"/>
                          <m:ctrlPr>
                            <a:rPr lang="en-US" sz="2400" b="0" i="1" smtClean="0">
                              <a:solidFill>
                                <a:srgbClr val="FF9999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solidFill>
                                <a:srgbClr val="FF9999"/>
                              </a:solidFill>
                              <a:latin typeface="Cambria Math"/>
                            </a:rPr>
                            <m:t>𝑤</m:t>
                          </m:r>
                        </m:e>
                      </m:acc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→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FF9999"/>
                              </a:solidFill>
                              <a:latin typeface="Cambria Math"/>
                              <a:ea typeface="Cambria Math"/>
                            </a:rPr>
                            <m:t>𝑤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+</m:t>
                          </m:r>
                        </m:sub>
                      </m:sSub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400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b="0" i="1" smtClean="0">
                                    <a:latin typeface="Cambria Math"/>
                                    <a:ea typeface="Cambria Math"/>
                                  </a:rPr>
                                  <m:t>−</m:t>
                                </m:r>
                                <m:r>
                                  <a:rPr lang="en-US" sz="2400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𝑖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US" sz="2400" b="0" i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400" i="1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FF9999"/>
                              </a:solidFill>
                              <a:latin typeface="Cambria Math"/>
                              <a:ea typeface="Cambria Math"/>
                            </a:rPr>
                            <m:t>𝑤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−</m:t>
                          </m:r>
                        </m:sub>
                      </m:sSub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400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b="0" i="1" smtClean="0">
                                    <a:latin typeface="Cambria Math"/>
                                    <a:ea typeface="Cambria Math"/>
                                  </a:rPr>
                                  <m:t>+</m:t>
                                </m:r>
                                <m:r>
                                  <a:rPr lang="en-US" sz="2400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𝑖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54494" y="2971800"/>
                <a:ext cx="3289106" cy="714363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344138" y="3345533"/>
                <a:ext cx="719941" cy="376770"/>
              </a:xfrm>
              <a:prstGeom prst="rect">
                <a:avLst/>
              </a:prstGeom>
              <a:gradFill>
                <a:gsLst>
                  <a:gs pos="0">
                    <a:schemeClr val="bg2">
                      <a:lumMod val="75000"/>
                    </a:schemeClr>
                  </a:gs>
                  <a:gs pos="100000">
                    <a:schemeClr val="accent1">
                      <a:lumMod val="50000"/>
                    </a:schemeClr>
                  </a:gs>
                </a:gsLst>
                <a:path path="circle">
                  <a:fillToRect l="100000" t="100000"/>
                </a:path>
              </a:gra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i="1" smtClean="0">
                              <a:solidFill>
                                <a:srgbClr val="FF9999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solidFill>
                                <a:srgbClr val="FF9999"/>
                              </a:solidFill>
                              <a:latin typeface="Cambria Math"/>
                            </a:rPr>
                            <m:t>𝑅</m:t>
                          </m:r>
                        </m:e>
                      </m:acc>
                      <m:d>
                        <m:d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𝜃</m:t>
                          </m:r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4138" y="3345533"/>
                <a:ext cx="719941" cy="376770"/>
              </a:xfrm>
              <a:prstGeom prst="rect">
                <a:avLst/>
              </a:prstGeom>
              <a:blipFill rotWithShape="1">
                <a:blip r:embed="rId7"/>
                <a:stretch>
                  <a:fillRect t="-16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3777775" y="4038600"/>
                <a:ext cx="1812676" cy="556627"/>
              </a:xfrm>
              <a:prstGeom prst="rect">
                <a:avLst/>
              </a:prstGeom>
              <a:gradFill>
                <a:gsLst>
                  <a:gs pos="0">
                    <a:schemeClr val="bg2">
                      <a:lumMod val="75000"/>
                    </a:schemeClr>
                  </a:gs>
                  <a:gs pos="100000">
                    <a:schemeClr val="accent1">
                      <a:lumMod val="50000"/>
                    </a:schemeClr>
                  </a:gs>
                </a:gsLst>
                <a:path path="circle">
                  <a:fillToRect l="100000" t="100000"/>
                </a:path>
              </a:gradFill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mPr>
                            <m:mr>
                              <m:e>
                                <m:func>
                                  <m:funcPr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>
                                        <a:latin typeface="Cambria Math"/>
                                      </a:rPr>
                                      <m:t>cos</m:t>
                                    </m:r>
                                  </m:fName>
                                  <m:e>
                                    <m:r>
                                      <a:rPr lang="en-US" i="1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  <m:e>
                                <m:r>
                                  <a:rPr lang="en-US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−</m:t>
                                </m:r>
                                <m:func>
                                  <m:funcPr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>
                                        <a:latin typeface="Cambria Math"/>
                                      </a:rPr>
                                      <m:t>sin</m:t>
                                    </m:r>
                                  </m:fName>
                                  <m:e>
                                    <m:r>
                                      <a:rPr lang="en-US" i="1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</m:mr>
                            <m:mr>
                              <m:e>
                                <m:func>
                                  <m:funcPr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>
                                        <a:latin typeface="Cambria Math"/>
                                      </a:rPr>
                                      <m:t>sin</m:t>
                                    </m:r>
                                  </m:fName>
                                  <m:e>
                                    <m:r>
                                      <a:rPr lang="en-US" i="1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  <m:e>
                                <m:func>
                                  <m:funcPr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>
                                        <a:latin typeface="Cambria Math"/>
                                      </a:rPr>
                                      <m:t>cos</m:t>
                                    </m:r>
                                  </m:fName>
                                  <m:e>
                                    <m:r>
                                      <a:rPr lang="en-US" i="1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7775" y="4038600"/>
                <a:ext cx="1812676" cy="556627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/>
              <p:cNvSpPr/>
              <p:nvPr/>
            </p:nvSpPr>
            <p:spPr>
              <a:xfrm>
                <a:off x="1330283" y="1990239"/>
                <a:ext cx="1812676" cy="556627"/>
              </a:xfrm>
              <a:prstGeom prst="rect">
                <a:avLst/>
              </a:prstGeom>
              <a:gradFill>
                <a:gsLst>
                  <a:gs pos="0">
                    <a:schemeClr val="bg2">
                      <a:lumMod val="75000"/>
                    </a:schemeClr>
                  </a:gs>
                  <a:gs pos="100000">
                    <a:schemeClr val="accent1">
                      <a:lumMod val="50000"/>
                    </a:schemeClr>
                  </a:gs>
                </a:gsLst>
                <a:path path="circle">
                  <a:fillToRect l="100000" t="100000"/>
                </a:path>
              </a:gradFill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mPr>
                            <m:mr>
                              <m:e>
                                <m:func>
                                  <m:funcPr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>
                                        <a:latin typeface="Cambria Math"/>
                                      </a:rPr>
                                      <m:t>cos</m:t>
                                    </m:r>
                                  </m:fName>
                                  <m:e>
                                    <m:r>
                                      <a:rPr lang="en-US" i="1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  <m:e>
                                <m:r>
                                  <a:rPr lang="en-US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−</m:t>
                                </m:r>
                                <m:func>
                                  <m:funcPr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>
                                        <a:latin typeface="Cambria Math"/>
                                      </a:rPr>
                                      <m:t>sin</m:t>
                                    </m:r>
                                  </m:fName>
                                  <m:e>
                                    <m:r>
                                      <a:rPr lang="en-US" i="1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</m:mr>
                            <m:mr>
                              <m:e>
                                <m:func>
                                  <m:funcPr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>
                                        <a:latin typeface="Cambria Math"/>
                                      </a:rPr>
                                      <m:t>sin</m:t>
                                    </m:r>
                                  </m:fName>
                                  <m:e>
                                    <m:r>
                                      <a:rPr lang="en-US" i="1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  <m:e>
                                <m:func>
                                  <m:funcPr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>
                                        <a:latin typeface="Cambria Math"/>
                                      </a:rPr>
                                      <m:t>cos</m:t>
                                    </m:r>
                                  </m:fName>
                                  <m:e>
                                    <m:r>
                                      <a:rPr lang="en-US" i="1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2" name="Rectangle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0283" y="1990239"/>
                <a:ext cx="1812676" cy="556627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3403630" y="3722303"/>
                <a:ext cx="58855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𝜆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+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03630" y="3722303"/>
                <a:ext cx="588559" cy="461665"/>
              </a:xfrm>
              <a:prstGeom prst="rect">
                <a:avLst/>
              </a:prstGeom>
              <a:blipFill rotWithShape="1">
                <a:blip r:embed="rId10"/>
                <a:stretch>
                  <a:fillRect b="-2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angle 23"/>
              <p:cNvSpPr/>
              <p:nvPr/>
            </p:nvSpPr>
            <p:spPr>
              <a:xfrm>
                <a:off x="3843526" y="4036136"/>
                <a:ext cx="58855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𝜆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+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4" name="Rectangle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43526" y="4036136"/>
                <a:ext cx="588559" cy="461665"/>
              </a:xfrm>
              <a:prstGeom prst="rect">
                <a:avLst/>
              </a:prstGeom>
              <a:blipFill rotWithShape="1">
                <a:blip r:embed="rId11"/>
                <a:stretch>
                  <a:fillRect b="-13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/>
              <p:cNvSpPr/>
              <p:nvPr/>
            </p:nvSpPr>
            <p:spPr>
              <a:xfrm>
                <a:off x="3612472" y="4622919"/>
                <a:ext cx="58855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𝜆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+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5" name="Rectangle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2472" y="4622919"/>
                <a:ext cx="588559" cy="461665"/>
              </a:xfrm>
              <a:prstGeom prst="rect">
                <a:avLst/>
              </a:prstGeom>
              <a:blipFill rotWithShape="1">
                <a:blip r:embed="rId12"/>
                <a:stretch>
                  <a:fillRect b="-13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/>
              <p:cNvSpPr/>
              <p:nvPr/>
            </p:nvSpPr>
            <p:spPr>
              <a:xfrm>
                <a:off x="5378995" y="1872475"/>
                <a:ext cx="1812676" cy="556627"/>
              </a:xfrm>
              <a:prstGeom prst="rect">
                <a:avLst/>
              </a:prstGeom>
              <a:gradFill>
                <a:gsLst>
                  <a:gs pos="0">
                    <a:schemeClr val="bg2">
                      <a:lumMod val="75000"/>
                    </a:schemeClr>
                  </a:gs>
                  <a:gs pos="100000">
                    <a:schemeClr val="accent1">
                      <a:lumMod val="50000"/>
                    </a:schemeClr>
                  </a:gs>
                </a:gsLst>
                <a:path path="circle">
                  <a:fillToRect l="100000" t="100000"/>
                </a:path>
              </a:gradFill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mPr>
                            <m:mr>
                              <m:e>
                                <m:func>
                                  <m:funcPr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>
                                        <a:latin typeface="Cambria Math"/>
                                      </a:rPr>
                                      <m:t>cos</m:t>
                                    </m:r>
                                  </m:fName>
                                  <m:e>
                                    <m:r>
                                      <a:rPr lang="en-US" i="1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  <m:e>
                                <m:r>
                                  <a:rPr lang="en-US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−</m:t>
                                </m:r>
                                <m:func>
                                  <m:funcPr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>
                                        <a:latin typeface="Cambria Math"/>
                                      </a:rPr>
                                      <m:t>sin</m:t>
                                    </m:r>
                                  </m:fName>
                                  <m:e>
                                    <m:r>
                                      <a:rPr lang="en-US" i="1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</m:mr>
                            <m:mr>
                              <m:e>
                                <m:func>
                                  <m:funcPr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>
                                        <a:latin typeface="Cambria Math"/>
                                      </a:rPr>
                                      <m:t>sin</m:t>
                                    </m:r>
                                  </m:fName>
                                  <m:e>
                                    <m:r>
                                      <a:rPr lang="en-US" i="1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  <m:e>
                                <m:func>
                                  <m:funcPr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>
                                        <a:latin typeface="Cambria Math"/>
                                      </a:rPr>
                                      <m:t>cos</m:t>
                                    </m:r>
                                  </m:fName>
                                  <m:e>
                                    <m:r>
                                      <a:rPr lang="en-US" i="1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6" name="Rectangle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78995" y="1872475"/>
                <a:ext cx="1812676" cy="556627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/>
              <p:cNvSpPr/>
              <p:nvPr/>
            </p:nvSpPr>
            <p:spPr>
              <a:xfrm>
                <a:off x="4748200" y="3842247"/>
                <a:ext cx="58855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𝜆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−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7" name="Rectangle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48200" y="3842247"/>
                <a:ext cx="588559" cy="461665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/>
              <p:cNvSpPr/>
              <p:nvPr/>
            </p:nvSpPr>
            <p:spPr>
              <a:xfrm>
                <a:off x="5296172" y="3953135"/>
                <a:ext cx="58855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𝜆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−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8" name="Rectangle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6172" y="3953135"/>
                <a:ext cx="588559" cy="461665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 28"/>
              <p:cNvSpPr/>
              <p:nvPr/>
            </p:nvSpPr>
            <p:spPr>
              <a:xfrm>
                <a:off x="5042479" y="4414800"/>
                <a:ext cx="58855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𝜆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−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9" name="Rectangle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42479" y="4414800"/>
                <a:ext cx="588559" cy="461665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1654150" y="5073800"/>
                <a:ext cx="5813450" cy="71436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acc>
                            <m:accPr>
                              <m:chr m:val="̂"/>
                              <m:ctrlPr>
                                <a:rPr lang="en-US" sz="2400" i="1">
                                  <a:solidFill>
                                    <a:srgbClr val="FF9999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2400" i="1">
                                  <a:solidFill>
                                    <a:srgbClr val="FF9999"/>
                                  </a:solidFill>
                                  <a:latin typeface="Cambria Math"/>
                                </a:rPr>
                                <m:t>𝑅</m:t>
                              </m:r>
                            </m:e>
                          </m:acc>
                        </m:e>
                        <m:sup>
                          <m:r>
                            <a:rPr lang="en-US" sz="2400" b="0" i="1" smtClean="0">
                              <a:solidFill>
                                <a:srgbClr val="CC66FF"/>
                              </a:solidFill>
                              <a:latin typeface="Cambria Math"/>
                            </a:rPr>
                            <m:t>𝑁</m:t>
                          </m:r>
                        </m:sup>
                      </m:sSup>
                      <m:d>
                        <m:dPr>
                          <m:ctrlP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400" i="1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𝜃</m:t>
                          </m:r>
                        </m:e>
                      </m:d>
                      <m:acc>
                        <m:accPr>
                          <m:chr m:val="⃑"/>
                          <m:ctrlPr>
                            <a:rPr lang="en-US" sz="2400" b="0" i="1" smtClean="0">
                              <a:solidFill>
                                <a:srgbClr val="FF9999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solidFill>
                                <a:srgbClr val="FF9999"/>
                              </a:solidFill>
                              <a:latin typeface="Cambria Math"/>
                            </a:rPr>
                            <m:t>𝑤</m:t>
                          </m:r>
                        </m:e>
                      </m:acc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→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FF9999"/>
                              </a:solidFill>
                              <a:latin typeface="Cambria Math"/>
                              <a:ea typeface="Cambria Math"/>
                            </a:rPr>
                            <m:t>𝑤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+</m:t>
                          </m:r>
                        </m:sub>
                      </m:sSub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    </m:t>
                      </m:r>
                      <m:sSubSup>
                        <m:sSubSupPr>
                          <m:ctrlPr>
                            <a:rPr lang="en-US" sz="2400" b="0" i="1" smtClean="0">
                              <a:latin typeface="Cambria Math"/>
                              <a:ea typeface="Cambria Math"/>
                            </a:rPr>
                          </m:ctrlPr>
                        </m:sSubSupPr>
                        <m:e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𝜆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+</m:t>
                          </m:r>
                        </m:sub>
                        <m:sup>
                          <m:r>
                            <a:rPr lang="en-US" sz="2400" b="0" i="1" smtClean="0">
                              <a:solidFill>
                                <a:srgbClr val="CC66FF"/>
                              </a:solidFill>
                              <a:latin typeface="Cambria Math"/>
                              <a:ea typeface="Cambria Math"/>
                            </a:rPr>
                            <m:t>𝑁</m:t>
                          </m:r>
                        </m:sup>
                      </m:sSubSup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    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400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b="0" i="1" smtClean="0">
                                    <a:latin typeface="Cambria Math"/>
                                    <a:ea typeface="Cambria Math"/>
                                  </a:rPr>
                                  <m:t>−</m:t>
                                </m:r>
                                <m:r>
                                  <a:rPr lang="en-US" sz="2400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𝑖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US" sz="2400" b="0" i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400" i="1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FF9999"/>
                              </a:solidFill>
                              <a:latin typeface="Cambria Math"/>
                              <a:ea typeface="Cambria Math"/>
                            </a:rPr>
                            <m:t>𝑤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−</m:t>
                          </m:r>
                        </m:sub>
                      </m:sSub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    </m:t>
                      </m:r>
                      <m:sSubSup>
                        <m:sSubSupPr>
                          <m:ctrlPr>
                            <a:rPr lang="en-US" sz="2400" i="1">
                              <a:latin typeface="Cambria Math"/>
                              <a:ea typeface="Cambria Math"/>
                            </a:rPr>
                          </m:ctrlPr>
                        </m:sSubSupPr>
                        <m:e>
                          <m: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𝜆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−</m:t>
                          </m:r>
                        </m:sub>
                        <m:sup>
                          <m:r>
                            <a:rPr lang="en-US" sz="2400" i="1">
                              <a:solidFill>
                                <a:srgbClr val="CC66FF"/>
                              </a:solidFill>
                              <a:latin typeface="Cambria Math"/>
                              <a:ea typeface="Cambria Math"/>
                            </a:rPr>
                            <m:t>𝑁</m:t>
                          </m:r>
                        </m:sup>
                      </m:sSubSup>
                      <m:r>
                        <a:rPr lang="en-US" sz="2400" b="0" i="1" smtClean="0">
                          <a:solidFill>
                            <a:srgbClr val="CC66FF"/>
                          </a:solidFill>
                          <a:latin typeface="Cambria Math"/>
                          <a:ea typeface="Cambria Math"/>
                        </a:rPr>
                        <m:t>   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400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b="0" i="1" smtClean="0">
                                    <a:latin typeface="Cambria Math"/>
                                    <a:ea typeface="Cambria Math"/>
                                  </a:rPr>
                                  <m:t>+</m:t>
                                </m:r>
                                <m:r>
                                  <a:rPr lang="en-US" sz="2400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𝑖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54150" y="5073800"/>
                <a:ext cx="5813450" cy="714363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3726017" y="5202380"/>
                <a:ext cx="862568" cy="477888"/>
              </a:xfrm>
              <a:prstGeom prst="rect">
                <a:avLst/>
              </a:prstGeom>
              <a:gradFill>
                <a:gsLst>
                  <a:gs pos="0">
                    <a:schemeClr val="bg2">
                      <a:lumMod val="75000"/>
                    </a:schemeClr>
                  </a:gs>
                  <a:gs pos="100000">
                    <a:schemeClr val="accent1">
                      <a:lumMod val="50000"/>
                    </a:schemeClr>
                  </a:gs>
                </a:gsLst>
                <a:path path="circle">
                  <a:fillToRect l="100000" t="100000"/>
                </a:path>
              </a:gra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/>
                            </a:rPr>
                            <m:t>𝑒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+</m:t>
                          </m:r>
                          <m: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𝑖</m:t>
                          </m:r>
                          <m:r>
                            <a:rPr lang="en-US" sz="2400" b="0" i="1" smtClean="0">
                              <a:solidFill>
                                <a:srgbClr val="CC66FF"/>
                              </a:solidFill>
                              <a:latin typeface="Cambria Math"/>
                            </a:rPr>
                            <m:t>𝑁</m:t>
                          </m:r>
                          <m:r>
                            <a:rPr lang="en-US" sz="2400" i="1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𝜃</m:t>
                          </m:r>
                        </m:sup>
                      </m:sSup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6017" y="5202380"/>
                <a:ext cx="862568" cy="477888"/>
              </a:xfrm>
              <a:prstGeom prst="rect">
                <a:avLst/>
              </a:prstGeom>
              <a:blipFill rotWithShape="1">
                <a:blip r:embed="rId18"/>
                <a:stretch>
                  <a:fillRect r="-35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Rectangle 31"/>
              <p:cNvSpPr/>
              <p:nvPr/>
            </p:nvSpPr>
            <p:spPr>
              <a:xfrm>
                <a:off x="5928698" y="5202380"/>
                <a:ext cx="813977" cy="477888"/>
              </a:xfrm>
              <a:prstGeom prst="rect">
                <a:avLst/>
              </a:prstGeom>
              <a:gradFill>
                <a:gsLst>
                  <a:gs pos="0">
                    <a:schemeClr val="bg2">
                      <a:lumMod val="75000"/>
                    </a:schemeClr>
                  </a:gs>
                  <a:gs pos="100000">
                    <a:schemeClr val="accent1">
                      <a:lumMod val="50000"/>
                    </a:schemeClr>
                  </a:gs>
                </a:gsLst>
                <a:path path="circle">
                  <a:fillToRect l="100000" t="100000"/>
                </a:path>
              </a:gra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/>
                            </a:rPr>
                            <m:t>𝑒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𝑖</m:t>
                          </m:r>
                          <m:r>
                            <a:rPr lang="en-US" sz="2400" b="0" i="1" smtClean="0">
                              <a:solidFill>
                                <a:srgbClr val="CC66FF"/>
                              </a:solidFill>
                              <a:latin typeface="Cambria Math"/>
                            </a:rPr>
                            <m:t>𝑁</m:t>
                          </m:r>
                          <m:r>
                            <a:rPr lang="en-US" sz="2400" i="1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𝜃</m:t>
                          </m:r>
                        </m:sup>
                      </m:sSup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2" name="Rectangle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28698" y="5202380"/>
                <a:ext cx="813977" cy="477888"/>
              </a:xfrm>
              <a:prstGeom prst="rect">
                <a:avLst/>
              </a:prstGeom>
              <a:blipFill rotWithShape="1">
                <a:blip r:embed="rId19"/>
                <a:stretch>
                  <a:fillRect r="-97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Oval 32"/>
          <p:cNvSpPr/>
          <p:nvPr/>
        </p:nvSpPr>
        <p:spPr>
          <a:xfrm>
            <a:off x="3420243" y="1367735"/>
            <a:ext cx="617330" cy="617330"/>
          </a:xfrm>
          <a:prstGeom prst="ellipse">
            <a:avLst/>
          </a:prstGeom>
          <a:gradFill flip="none" rotWithShape="1">
            <a:gsLst>
              <a:gs pos="0">
                <a:srgbClr val="CC66FF"/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299602"/>
      </p:ext>
    </p:extLst>
  </p:cSld>
  <p:clrMapOvr>
    <a:masterClrMapping/>
  </p:clrMapOvr>
  <p:transition spd="slow">
    <p:wipe dir="u"/>
  </p:transition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0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7" dur="500"/>
                                            <p:tgtEl>
                                              <p:spTgt spid="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8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9" presetID="42" presetClass="path" presetSubtype="0" repeatCount="3000" accel="50000" autoRev="1" fill="hold" grpId="1" nodeType="afterEffect" p14:presetBounceEnd="20000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-4.72222E-6 2.22222E-6 L 0.10539 -0.02639 " pathEditMode="relative" rAng="0" ptsTypes="AA" p14:bounceEnd="20000">
                                          <p:cBhvr>
                                            <p:cTn id="10" dur="500" fill="hold"/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5260" y="-1319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1" fill="hold">
                          <p:stCondLst>
                            <p:cond delay="indefinite"/>
                          </p:stCondLst>
                          <p:childTnLst>
                            <p:par>
                              <p:cTn id="1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3" presetID="10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5" dur="500"/>
                                            <p:tgtEl>
                                              <p:spTgt spid="1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6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7" presetID="0" presetClass="path" presetSubtype="0" repeatCount="3000" accel="50000" autoRev="1" fill="hold" grpId="1" nodeType="afterEffect" p14:presetBounceEnd="20000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3.61111E-6 1.85185E-6 C 0.03611 -0.06181 -0.02292 -0.07384 -0.0033 -0.12222 " pathEditMode="relative" rAng="0" ptsTypes="ff" p14:bounceEnd="20000">
                                          <p:cBhvr>
                                            <p:cTn id="18" dur="500" fill="hold"/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660" y="-6111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9" fill="hold">
                                <p:stCondLst>
                                  <p:cond delay="3500"/>
                                </p:stCondLst>
                                <p:childTnLst>
                                  <p:par>
                                    <p:cTn id="20" presetID="10" presetClass="exit" presetSubtype="0" fill="hold" grpId="2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21" dur="500"/>
                                            <p:tgtEl>
                                              <p:spTgt spid="11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499"/>
                                              </p:stCondLst>
                                            </p:cTn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3" fill="hold">
                          <p:stCondLst>
                            <p:cond delay="indefinite"/>
                          </p:stCondLst>
                          <p:childTnLst>
                            <p:par>
                              <p:cTn id="2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5" presetID="10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7" dur="500"/>
                                            <p:tgtEl>
                                              <p:spTgt spid="2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8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29" presetID="42" presetClass="path" presetSubtype="0" repeatCount="3000" accel="50000" autoRev="1" fill="hold" grpId="3" nodeType="afterEffect" p14:presetBounceEnd="20000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1.94444E-6 2.96296E-6 L 0.19705 0.1581 " pathEditMode="relative" rAng="0" ptsTypes="AA" p14:bounceEnd="20000">
                                          <p:cBhvr>
                                            <p:cTn id="30" dur="5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9844" y="7894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31" presetID="47" presetClass="entr" presetSubtype="0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3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3" dur="200"/>
                                            <p:tgtEl>
                                              <p:spTgt spid="13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34" dur="200" fill="hold"/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5" dur="200" fill="hold"/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6" presetID="47" presetClass="entr" presetSubtype="0" fill="hold" grpId="0" nodeType="withEffect">
                                      <p:stCondLst>
                                        <p:cond delay="1500"/>
                                      </p:stCondLst>
                                      <p:childTnLst>
                                        <p:set>
                                          <p:cBhvr>
                                            <p:cTn id="3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8" dur="200"/>
                                            <p:tgtEl>
                                              <p:spTgt spid="24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39" dur="200" fill="hold"/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0" dur="200" fill="hold"/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1" presetID="47" presetClass="entr" presetSubtype="0" fill="hold" grpId="0" nodeType="withEffect">
                                      <p:stCondLst>
                                        <p:cond delay="2500"/>
                                      </p:stCondLst>
                                      <p:childTnLst>
                                        <p:set>
                                          <p:cBhvr>
                                            <p:cTn id="4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3" dur="200"/>
                                            <p:tgtEl>
                                              <p:spTgt spid="25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44" dur="200" fill="hold"/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5" dur="200" fill="hold"/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6" fill="hold">
                                <p:stCondLst>
                                  <p:cond delay="3500"/>
                                </p:stCondLst>
                                <p:childTnLst>
                                  <p:par>
                                    <p:cTn id="47" presetID="10" presetClass="exit" presetSubtype="0" fill="hold" grpId="2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48" dur="500"/>
                                            <p:tgtEl>
                                              <p:spTgt spid="22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49" dur="1" fill="hold">
                                              <p:stCondLst>
                                                <p:cond delay="499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50" fill="hold">
                                <p:stCondLst>
                                  <p:cond delay="4000"/>
                                </p:stCondLst>
                                <p:childTnLst>
                                  <p:par>
                                    <p:cTn id="51" presetID="10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3" dur="500"/>
                                            <p:tgtEl>
                                              <p:spTgt spid="2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54" fill="hold">
                                <p:stCondLst>
                                  <p:cond delay="4500"/>
                                </p:stCondLst>
                                <p:childTnLst>
                                  <p:par>
                                    <p:cTn id="55" presetID="42" presetClass="path" presetSubtype="0" repeatCount="3000" accel="50000" autoRev="1" fill="hold" grpId="2" nodeType="afterEffect" p14:presetBounceEnd="20000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3.61111E-6 2.59259E-6 L -0.11233 0.17523 " pathEditMode="relative" rAng="0" ptsTypes="AA" p14:bounceEnd="20000">
                                          <p:cBhvr>
                                            <p:cTn id="56" dur="500" fill="hold"/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5625" y="875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57" presetID="47" presetClass="entr" presetSubtype="0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5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9" dur="200"/>
                                            <p:tgtEl>
                                              <p:spTgt spid="27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60" dur="200" fill="hold"/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1" dur="200" fill="hold"/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62" presetID="47" presetClass="entr" presetSubtype="0" fill="hold" grpId="0" nodeType="withEffect">
                                      <p:stCondLst>
                                        <p:cond delay="1500"/>
                                      </p:stCondLst>
                                      <p:childTnLst>
                                        <p:set>
                                          <p:cBhvr>
                                            <p:cTn id="6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4" dur="200"/>
                                            <p:tgtEl>
                                              <p:spTgt spid="28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65" dur="200" fill="hold"/>
                                            <p:tgtEl>
                                              <p:spTgt spid="2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6" dur="200" fill="hold"/>
                                            <p:tgtEl>
                                              <p:spTgt spid="2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67" presetID="47" presetClass="entr" presetSubtype="0" fill="hold" grpId="0" nodeType="withEffect">
                                      <p:stCondLst>
                                        <p:cond delay="2500"/>
                                      </p:stCondLst>
                                      <p:childTnLst>
                                        <p:set>
                                          <p:cBhvr>
                                            <p:cTn id="6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9" dur="200"/>
                                            <p:tgtEl>
                                              <p:spTgt spid="29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70" dur="200" fill="hold"/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1" dur="200" fill="hold"/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72" fill="hold">
                                <p:stCondLst>
                                  <p:cond delay="7500"/>
                                </p:stCondLst>
                                <p:childTnLst>
                                  <p:par>
                                    <p:cTn id="73" presetID="10" presetClass="exit" presetSubtype="0" fill="hold" grpId="1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74" dur="500"/>
                                            <p:tgtEl>
                                              <p:spTgt spid="26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75" dur="1" fill="hold">
                                              <p:stCondLst>
                                                <p:cond delay="499"/>
                                              </p:stCondLst>
                                            </p:cTn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76" fill="hold">
                          <p:stCondLst>
                            <p:cond delay="indefinite"/>
                          </p:stCondLst>
                          <p:childTnLst>
                            <p:par>
                              <p:cTn id="77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78" presetID="10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80" dur="2000"/>
                                            <p:tgtEl>
                                              <p:spTgt spid="3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1" presetID="42" presetClass="path" presetSubtype="0" accel="50000" decel="50000" fill="hold" grpId="1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animMotion origin="layout" path="M -2.77778E-7 1.11111E-6 L 0.04566 0.2125 " pathEditMode="relative" rAng="0" ptsTypes="AA">
                                          <p:cBhvr>
                                            <p:cTn id="82" dur="200" fill="hold"/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2274" y="10625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83" presetID="10" presetClass="exit" presetSubtype="0" fill="hold" grpId="2" nodeType="withEffect">
                                      <p:stCondLst>
                                        <p:cond delay="40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84" dur="200"/>
                                            <p:tgtEl>
                                              <p:spTgt spid="13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85" dur="1" fill="hold">
                                              <p:stCondLst>
                                                <p:cond delay="199"/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86" presetID="42" presetClass="path" presetSubtype="0" accel="50000" decel="50000" fill="hold" grpId="1" nodeType="withEffect">
                                      <p:stCondLst>
                                        <p:cond delay="600"/>
                                      </p:stCondLst>
                                      <p:childTnLst>
                                        <p:animMotion origin="layout" path="M -5.55556E-7 -7.40741E-7 L -0.00243 0.17801 " pathEditMode="relative" rAng="0" ptsTypes="AA">
                                          <p:cBhvr>
                                            <p:cTn id="87" dur="200" fill="hold"/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122" y="8889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88" presetID="10" presetClass="exit" presetSubtype="0" fill="hold" grpId="2" nodeType="withEffect">
                                      <p:stCondLst>
                                        <p:cond delay="80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89" dur="200"/>
                                            <p:tgtEl>
                                              <p:spTgt spid="24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90" dur="1" fill="hold">
                                              <p:stCondLst>
                                                <p:cond delay="199"/>
                                              </p:stCondLst>
                                            </p:cTn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91" presetID="42" presetClass="path" presetSubtype="0" accel="50000" decel="50000" fill="hold" grpId="1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animMotion origin="layout" path="M 3.05556E-6 1.11111E-6 L 0.02274 0.09236 " pathEditMode="relative" rAng="0" ptsTypes="AA">
                                          <p:cBhvr>
                                            <p:cTn id="92" dur="200" fill="hold"/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1128" y="4606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93" presetID="10" presetClass="exit" presetSubtype="0" fill="hold" grpId="2" nodeType="withEffect">
                                      <p:stCondLst>
                                        <p:cond delay="120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94" dur="200"/>
                                            <p:tgtEl>
                                              <p:spTgt spid="25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95" dur="1" fill="hold">
                                              <p:stCondLst>
                                                <p:cond delay="199"/>
                                              </p:stCondLst>
                                            </p:cTn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96" presetID="42" presetClass="path" presetSubtype="0" accel="50000" decel="50000" fill="hold" grpId="1" nodeType="withEffect">
                                      <p:stCondLst>
                                        <p:cond delay="1400"/>
                                      </p:stCondLst>
                                      <p:childTnLst>
                                        <p:animMotion origin="layout" path="M 1.11111E-6 1.11022E-16 L 0.13194 0.20625 " pathEditMode="relative" rAng="0" ptsTypes="AA">
                                          <p:cBhvr>
                                            <p:cTn id="97" dur="200" fill="hold"/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6597" y="10301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98" presetID="10" presetClass="exit" presetSubtype="0" fill="hold" grpId="2" nodeType="withEffect">
                                      <p:stCondLst>
                                        <p:cond delay="160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99" dur="200"/>
                                            <p:tgtEl>
                                              <p:spTgt spid="27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100" dur="1" fill="hold">
                                              <p:stCondLst>
                                                <p:cond delay="199"/>
                                              </p:stCondLst>
                                            </p:cTn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101" presetID="42" presetClass="path" presetSubtype="0" accel="50000" decel="50000" fill="hold" grpId="1" nodeType="withEffect">
                                      <p:stCondLst>
                                        <p:cond delay="1800"/>
                                      </p:stCondLst>
                                      <p:childTnLst>
                                        <p:animMotion origin="layout" path="M -4.72222E-6 -3.7037E-6 L 0.08039 0.19005 " pathEditMode="relative" rAng="0" ptsTypes="AA">
                                          <p:cBhvr>
                                            <p:cTn id="102" dur="200" fill="hold"/>
                                            <p:tgtEl>
                                              <p:spTgt spid="28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4010" y="9491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103" presetID="10" presetClass="exit" presetSubtype="0" fill="hold" grpId="2" nodeType="withEffect">
                                      <p:stCondLst>
                                        <p:cond delay="200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104" dur="200"/>
                                            <p:tgtEl>
                                              <p:spTgt spid="28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105" dur="1" fill="hold">
                                              <p:stCondLst>
                                                <p:cond delay="199"/>
                                              </p:stCondLst>
                                            </p:cTn>
                                            <p:tgtEl>
                                              <p:spTgt spid="2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106" presetID="42" presetClass="path" presetSubtype="0" accel="50000" decel="50000" fill="hold" grpId="1" nodeType="withEffect">
                                      <p:stCondLst>
                                        <p:cond delay="2200"/>
                                      </p:stCondLst>
                                      <p:childTnLst>
                                        <p:animMotion origin="layout" path="M 3.05556E-6 -4.81481E-6 L 0.10816 0.12269 " pathEditMode="relative" rAng="0" ptsTypes="AA">
                                          <p:cBhvr>
                                            <p:cTn id="107" dur="200" fill="hold"/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5399" y="6134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108" presetID="10" presetClass="exit" presetSubtype="0" fill="hold" grpId="2" nodeType="withEffect">
                                      <p:stCondLst>
                                        <p:cond delay="240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109" dur="200"/>
                                            <p:tgtEl>
                                              <p:spTgt spid="29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110" dur="1" fill="hold">
                                              <p:stCondLst>
                                                <p:cond delay="199"/>
                                              </p:stCondLst>
                                            </p:cTn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11" fill="hold">
                          <p:stCondLst>
                            <p:cond delay="indefinite"/>
                          </p:stCondLst>
                          <p:childTnLst>
                            <p:par>
                              <p:cTn id="11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13" presetID="10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15" dur="500"/>
                                            <p:tgtEl>
                                              <p:spTgt spid="3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16" presetID="42" presetClass="path" presetSubtype="0" repeatCount="2000" accel="50000" decel="50000" autoRev="1" fill="hold" grpId="2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1.11111E-6 -4.44444E-6 L 0.14236 -4.44444E-6 " pathEditMode="relative" rAng="0" ptsTypes="AA">
                                          <p:cBhvr>
                                            <p:cTn id="117" dur="500" fill="hold"/>
                                            <p:tgtEl>
                                              <p:spTgt spid="33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7118" y="0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18" fill="hold">
                                <p:stCondLst>
                                  <p:cond delay="2000"/>
                                </p:stCondLst>
                                <p:childTnLst>
                                  <p:par>
                                    <p:cTn id="119" presetID="45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21" dur="500"/>
                                            <p:tgtEl>
                                              <p:spTgt spid="14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122" dur="500" fill="hold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 fmla="#ppt_w*sin(2.5*pi*$)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1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23" dur="500" fill="hold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4" presetID="45" presetClass="entr" presetSubtype="0" fill="hold" grpId="0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set>
                                          <p:cBhvr>
                                            <p:cTn id="12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26" dur="500"/>
                                            <p:tgtEl>
                                              <p:spTgt spid="32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127" dur="500" fill="hold"/>
                                            <p:tgtEl>
                                              <p:spTgt spid="32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 fmla="#ppt_w*sin(2.5*pi*$)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1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28" dur="500" fill="hold"/>
                                            <p:tgtEl>
                                              <p:spTgt spid="32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29" fill="hold">
                                <p:stCondLst>
                                  <p:cond delay="2750"/>
                                </p:stCondLst>
                                <p:childTnLst>
                                  <p:par>
                                    <p:cTn id="130" presetID="10" presetClass="exit" presetSubtype="0" fill="hold" grpId="1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131" dur="500"/>
                                            <p:tgtEl>
                                              <p:spTgt spid="33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132" dur="1" fill="hold">
                                              <p:stCondLst>
                                                <p:cond delay="499"/>
                                              </p:stCondLst>
                                            </p:cTn>
                                            <p:tgtEl>
                                              <p:spTgt spid="3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4" grpId="0" animBg="1"/>
          <p:bldP spid="4" grpId="1" animBg="1"/>
          <p:bldP spid="11" grpId="0" animBg="1"/>
          <p:bldP spid="11" grpId="1" animBg="1"/>
          <p:bldP spid="11" grpId="2" animBg="1"/>
          <p:bldP spid="22" grpId="0" animBg="1"/>
          <p:bldP spid="22" grpId="2" animBg="1"/>
          <p:bldP spid="22" grpId="3" animBg="1"/>
          <p:bldP spid="13" grpId="0"/>
          <p:bldP spid="13" grpId="1"/>
          <p:bldP spid="13" grpId="2"/>
          <p:bldP spid="24" grpId="0"/>
          <p:bldP spid="24" grpId="1"/>
          <p:bldP spid="24" grpId="2"/>
          <p:bldP spid="25" grpId="0"/>
          <p:bldP spid="25" grpId="1"/>
          <p:bldP spid="25" grpId="2"/>
          <p:bldP spid="26" grpId="0" animBg="1"/>
          <p:bldP spid="26" grpId="1" animBg="1"/>
          <p:bldP spid="26" grpId="2" animBg="1"/>
          <p:bldP spid="27" grpId="0"/>
          <p:bldP spid="27" grpId="1"/>
          <p:bldP spid="27" grpId="2"/>
          <p:bldP spid="28" grpId="0"/>
          <p:bldP spid="28" grpId="1"/>
          <p:bldP spid="28" grpId="2"/>
          <p:bldP spid="29" grpId="0"/>
          <p:bldP spid="29" grpId="1"/>
          <p:bldP spid="29" grpId="2"/>
          <p:bldP spid="30" grpId="0"/>
          <p:bldP spid="14" grpId="0" animBg="1"/>
          <p:bldP spid="32" grpId="0" animBg="1"/>
          <p:bldP spid="33" grpId="0" animBg="1"/>
          <p:bldP spid="33" grpId="1" animBg="1"/>
          <p:bldP spid="33" grpId="2" animBg="1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0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7" dur="500"/>
                                            <p:tgtEl>
                                              <p:spTgt spid="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8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9" presetID="42" presetClass="path" presetSubtype="0" repeatCount="3000" accel="50000" autoRev="1" fill="hold" grpId="1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-4.72222E-6 2.22222E-6 L 0.10539 -0.02639 " pathEditMode="relative" rAng="0" ptsTypes="AA">
                                          <p:cBhvr>
                                            <p:cTn id="10" dur="500" fill="hold"/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5260" y="-1319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1" fill="hold">
                          <p:stCondLst>
                            <p:cond delay="indefinite"/>
                          </p:stCondLst>
                          <p:childTnLst>
                            <p:par>
                              <p:cTn id="1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3" presetID="10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5" dur="500"/>
                                            <p:tgtEl>
                                              <p:spTgt spid="1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6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7" presetID="0" presetClass="path" presetSubtype="0" repeatCount="3000" accel="50000" autoRev="1" fill="hold" grpId="1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3.61111E-6 1.85185E-6 C 0.03611 -0.06181 -0.02292 -0.07384 -0.0033 -0.12222 " pathEditMode="relative" rAng="0" ptsTypes="ff">
                                          <p:cBhvr>
                                            <p:cTn id="18" dur="500" fill="hold"/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660" y="-6111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9" fill="hold">
                                <p:stCondLst>
                                  <p:cond delay="3500"/>
                                </p:stCondLst>
                                <p:childTnLst>
                                  <p:par>
                                    <p:cTn id="20" presetID="10" presetClass="exit" presetSubtype="0" fill="hold" grpId="2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21" dur="500"/>
                                            <p:tgtEl>
                                              <p:spTgt spid="11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499"/>
                                              </p:stCondLst>
                                            </p:cTn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3" fill="hold">
                          <p:stCondLst>
                            <p:cond delay="indefinite"/>
                          </p:stCondLst>
                          <p:childTnLst>
                            <p:par>
                              <p:cTn id="2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5" presetID="10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7" dur="500"/>
                                            <p:tgtEl>
                                              <p:spTgt spid="2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8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29" presetID="42" presetClass="path" presetSubtype="0" repeatCount="3000" accel="50000" autoRev="1" fill="hold" grpId="3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1.94444E-6 2.96296E-6 L 0.19705 0.1581 " pathEditMode="relative" rAng="0" ptsTypes="AA">
                                          <p:cBhvr>
                                            <p:cTn id="30" dur="5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9844" y="7894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31" presetID="47" presetClass="entr" presetSubtype="0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3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3" dur="200"/>
                                            <p:tgtEl>
                                              <p:spTgt spid="13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34" dur="200" fill="hold"/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5" dur="200" fill="hold"/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6" presetID="47" presetClass="entr" presetSubtype="0" fill="hold" grpId="0" nodeType="withEffect">
                                      <p:stCondLst>
                                        <p:cond delay="1500"/>
                                      </p:stCondLst>
                                      <p:childTnLst>
                                        <p:set>
                                          <p:cBhvr>
                                            <p:cTn id="3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8" dur="200"/>
                                            <p:tgtEl>
                                              <p:spTgt spid="24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39" dur="200" fill="hold"/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0" dur="200" fill="hold"/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1" presetID="47" presetClass="entr" presetSubtype="0" fill="hold" grpId="0" nodeType="withEffect">
                                      <p:stCondLst>
                                        <p:cond delay="2500"/>
                                      </p:stCondLst>
                                      <p:childTnLst>
                                        <p:set>
                                          <p:cBhvr>
                                            <p:cTn id="4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3" dur="200"/>
                                            <p:tgtEl>
                                              <p:spTgt spid="25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44" dur="200" fill="hold"/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5" dur="200" fill="hold"/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6" fill="hold">
                                <p:stCondLst>
                                  <p:cond delay="3500"/>
                                </p:stCondLst>
                                <p:childTnLst>
                                  <p:par>
                                    <p:cTn id="47" presetID="10" presetClass="exit" presetSubtype="0" fill="hold" grpId="2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48" dur="500"/>
                                            <p:tgtEl>
                                              <p:spTgt spid="22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49" dur="1" fill="hold">
                                              <p:stCondLst>
                                                <p:cond delay="499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50" fill="hold">
                                <p:stCondLst>
                                  <p:cond delay="4000"/>
                                </p:stCondLst>
                                <p:childTnLst>
                                  <p:par>
                                    <p:cTn id="51" presetID="10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3" dur="500"/>
                                            <p:tgtEl>
                                              <p:spTgt spid="2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54" fill="hold">
                                <p:stCondLst>
                                  <p:cond delay="4500"/>
                                </p:stCondLst>
                                <p:childTnLst>
                                  <p:par>
                                    <p:cTn id="55" presetID="42" presetClass="path" presetSubtype="0" repeatCount="3000" accel="50000" autoRev="1" fill="hold" grpId="2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3.61111E-6 2.59259E-6 L -0.11233 0.17523 " pathEditMode="relative" rAng="0" ptsTypes="AA">
                                          <p:cBhvr>
                                            <p:cTn id="56" dur="500" fill="hold"/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5625" y="875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57" presetID="47" presetClass="entr" presetSubtype="0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5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9" dur="200"/>
                                            <p:tgtEl>
                                              <p:spTgt spid="27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60" dur="200" fill="hold"/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1" dur="200" fill="hold"/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62" presetID="47" presetClass="entr" presetSubtype="0" fill="hold" grpId="0" nodeType="withEffect">
                                      <p:stCondLst>
                                        <p:cond delay="1500"/>
                                      </p:stCondLst>
                                      <p:childTnLst>
                                        <p:set>
                                          <p:cBhvr>
                                            <p:cTn id="6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4" dur="200"/>
                                            <p:tgtEl>
                                              <p:spTgt spid="28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65" dur="200" fill="hold"/>
                                            <p:tgtEl>
                                              <p:spTgt spid="2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6" dur="200" fill="hold"/>
                                            <p:tgtEl>
                                              <p:spTgt spid="2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67" presetID="47" presetClass="entr" presetSubtype="0" fill="hold" grpId="0" nodeType="withEffect">
                                      <p:stCondLst>
                                        <p:cond delay="2500"/>
                                      </p:stCondLst>
                                      <p:childTnLst>
                                        <p:set>
                                          <p:cBhvr>
                                            <p:cTn id="6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9" dur="200"/>
                                            <p:tgtEl>
                                              <p:spTgt spid="29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70" dur="200" fill="hold"/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1" dur="200" fill="hold"/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72" fill="hold">
                                <p:stCondLst>
                                  <p:cond delay="7500"/>
                                </p:stCondLst>
                                <p:childTnLst>
                                  <p:par>
                                    <p:cTn id="73" presetID="10" presetClass="exit" presetSubtype="0" fill="hold" grpId="1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74" dur="500"/>
                                            <p:tgtEl>
                                              <p:spTgt spid="26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75" dur="1" fill="hold">
                                              <p:stCondLst>
                                                <p:cond delay="499"/>
                                              </p:stCondLst>
                                            </p:cTn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76" fill="hold">
                          <p:stCondLst>
                            <p:cond delay="indefinite"/>
                          </p:stCondLst>
                          <p:childTnLst>
                            <p:par>
                              <p:cTn id="77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78" presetID="10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80" dur="2000"/>
                                            <p:tgtEl>
                                              <p:spTgt spid="3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1" presetID="42" presetClass="path" presetSubtype="0" accel="50000" decel="50000" fill="hold" grpId="1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animMotion origin="layout" path="M -2.77778E-7 1.11111E-6 L 0.04566 0.2125 " pathEditMode="relative" rAng="0" ptsTypes="AA">
                                          <p:cBhvr>
                                            <p:cTn id="82" dur="200" fill="hold"/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2274" y="10625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83" presetID="10" presetClass="exit" presetSubtype="0" fill="hold" grpId="2" nodeType="withEffect">
                                      <p:stCondLst>
                                        <p:cond delay="40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84" dur="200"/>
                                            <p:tgtEl>
                                              <p:spTgt spid="13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85" dur="1" fill="hold">
                                              <p:stCondLst>
                                                <p:cond delay="199"/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86" presetID="42" presetClass="path" presetSubtype="0" accel="50000" decel="50000" fill="hold" grpId="1" nodeType="withEffect">
                                      <p:stCondLst>
                                        <p:cond delay="600"/>
                                      </p:stCondLst>
                                      <p:childTnLst>
                                        <p:animMotion origin="layout" path="M -5.55556E-7 -7.40741E-7 L -0.00243 0.17801 " pathEditMode="relative" rAng="0" ptsTypes="AA">
                                          <p:cBhvr>
                                            <p:cTn id="87" dur="200" fill="hold"/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122" y="8889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88" presetID="10" presetClass="exit" presetSubtype="0" fill="hold" grpId="2" nodeType="withEffect">
                                      <p:stCondLst>
                                        <p:cond delay="80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89" dur="200"/>
                                            <p:tgtEl>
                                              <p:spTgt spid="24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90" dur="1" fill="hold">
                                              <p:stCondLst>
                                                <p:cond delay="199"/>
                                              </p:stCondLst>
                                            </p:cTn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91" presetID="42" presetClass="path" presetSubtype="0" accel="50000" decel="50000" fill="hold" grpId="1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animMotion origin="layout" path="M 3.05556E-6 1.11111E-6 L 0.02274 0.09236 " pathEditMode="relative" rAng="0" ptsTypes="AA">
                                          <p:cBhvr>
                                            <p:cTn id="92" dur="200" fill="hold"/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1128" y="4606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93" presetID="10" presetClass="exit" presetSubtype="0" fill="hold" grpId="2" nodeType="withEffect">
                                      <p:stCondLst>
                                        <p:cond delay="120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94" dur="200"/>
                                            <p:tgtEl>
                                              <p:spTgt spid="25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95" dur="1" fill="hold">
                                              <p:stCondLst>
                                                <p:cond delay="199"/>
                                              </p:stCondLst>
                                            </p:cTn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96" presetID="42" presetClass="path" presetSubtype="0" accel="50000" decel="50000" fill="hold" grpId="1" nodeType="withEffect">
                                      <p:stCondLst>
                                        <p:cond delay="1400"/>
                                      </p:stCondLst>
                                      <p:childTnLst>
                                        <p:animMotion origin="layout" path="M 1.11111E-6 1.11022E-16 L 0.13194 0.20625 " pathEditMode="relative" rAng="0" ptsTypes="AA">
                                          <p:cBhvr>
                                            <p:cTn id="97" dur="200" fill="hold"/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6597" y="10301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98" presetID="10" presetClass="exit" presetSubtype="0" fill="hold" grpId="2" nodeType="withEffect">
                                      <p:stCondLst>
                                        <p:cond delay="160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99" dur="200"/>
                                            <p:tgtEl>
                                              <p:spTgt spid="27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100" dur="1" fill="hold">
                                              <p:stCondLst>
                                                <p:cond delay="199"/>
                                              </p:stCondLst>
                                            </p:cTn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101" presetID="42" presetClass="path" presetSubtype="0" accel="50000" decel="50000" fill="hold" grpId="1" nodeType="withEffect">
                                      <p:stCondLst>
                                        <p:cond delay="1800"/>
                                      </p:stCondLst>
                                      <p:childTnLst>
                                        <p:animMotion origin="layout" path="M -4.72222E-6 -3.7037E-6 L 0.08039 0.19005 " pathEditMode="relative" rAng="0" ptsTypes="AA">
                                          <p:cBhvr>
                                            <p:cTn id="102" dur="200" fill="hold"/>
                                            <p:tgtEl>
                                              <p:spTgt spid="28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4010" y="9491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103" presetID="10" presetClass="exit" presetSubtype="0" fill="hold" grpId="2" nodeType="withEffect">
                                      <p:stCondLst>
                                        <p:cond delay="200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104" dur="200"/>
                                            <p:tgtEl>
                                              <p:spTgt spid="28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105" dur="1" fill="hold">
                                              <p:stCondLst>
                                                <p:cond delay="199"/>
                                              </p:stCondLst>
                                            </p:cTn>
                                            <p:tgtEl>
                                              <p:spTgt spid="2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106" presetID="42" presetClass="path" presetSubtype="0" accel="50000" decel="50000" fill="hold" grpId="1" nodeType="withEffect">
                                      <p:stCondLst>
                                        <p:cond delay="2200"/>
                                      </p:stCondLst>
                                      <p:childTnLst>
                                        <p:animMotion origin="layout" path="M 3.05556E-6 -4.81481E-6 L 0.10816 0.12269 " pathEditMode="relative" rAng="0" ptsTypes="AA">
                                          <p:cBhvr>
                                            <p:cTn id="107" dur="200" fill="hold"/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5399" y="6134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108" presetID="10" presetClass="exit" presetSubtype="0" fill="hold" grpId="2" nodeType="withEffect">
                                      <p:stCondLst>
                                        <p:cond delay="240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109" dur="200"/>
                                            <p:tgtEl>
                                              <p:spTgt spid="29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110" dur="1" fill="hold">
                                              <p:stCondLst>
                                                <p:cond delay="199"/>
                                              </p:stCondLst>
                                            </p:cTn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11" fill="hold">
                          <p:stCondLst>
                            <p:cond delay="indefinite"/>
                          </p:stCondLst>
                          <p:childTnLst>
                            <p:par>
                              <p:cTn id="11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13" presetID="10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15" dur="500"/>
                                            <p:tgtEl>
                                              <p:spTgt spid="3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16" presetID="42" presetClass="path" presetSubtype="0" repeatCount="2000" accel="50000" decel="50000" autoRev="1" fill="hold" grpId="2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1.11111E-6 -4.44444E-6 L 0.14236 -4.44444E-6 " pathEditMode="relative" rAng="0" ptsTypes="AA">
                                          <p:cBhvr>
                                            <p:cTn id="117" dur="500" fill="hold"/>
                                            <p:tgtEl>
                                              <p:spTgt spid="33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7118" y="0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18" fill="hold">
                                <p:stCondLst>
                                  <p:cond delay="2000"/>
                                </p:stCondLst>
                                <p:childTnLst>
                                  <p:par>
                                    <p:cTn id="119" presetID="45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21" dur="500"/>
                                            <p:tgtEl>
                                              <p:spTgt spid="14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122" dur="500" fill="hold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 fmla="#ppt_w*sin(2.5*pi*$)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1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23" dur="500" fill="hold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4" presetID="45" presetClass="entr" presetSubtype="0" fill="hold" grpId="0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set>
                                          <p:cBhvr>
                                            <p:cTn id="12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26" dur="500"/>
                                            <p:tgtEl>
                                              <p:spTgt spid="32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127" dur="500" fill="hold"/>
                                            <p:tgtEl>
                                              <p:spTgt spid="32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 fmla="#ppt_w*sin(2.5*pi*$)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1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28" dur="500" fill="hold"/>
                                            <p:tgtEl>
                                              <p:spTgt spid="32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29" fill="hold">
                                <p:stCondLst>
                                  <p:cond delay="2750"/>
                                </p:stCondLst>
                                <p:childTnLst>
                                  <p:par>
                                    <p:cTn id="130" presetID="10" presetClass="exit" presetSubtype="0" fill="hold" grpId="1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131" dur="500"/>
                                            <p:tgtEl>
                                              <p:spTgt spid="33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132" dur="1" fill="hold">
                                              <p:stCondLst>
                                                <p:cond delay="499"/>
                                              </p:stCondLst>
                                            </p:cTn>
                                            <p:tgtEl>
                                              <p:spTgt spid="3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4" grpId="0" animBg="1"/>
          <p:bldP spid="4" grpId="1" animBg="1"/>
          <p:bldP spid="11" grpId="0" animBg="1"/>
          <p:bldP spid="11" grpId="1" animBg="1"/>
          <p:bldP spid="11" grpId="2" animBg="1"/>
          <p:bldP spid="22" grpId="0" animBg="1"/>
          <p:bldP spid="22" grpId="2" animBg="1"/>
          <p:bldP spid="22" grpId="3" animBg="1"/>
          <p:bldP spid="13" grpId="0"/>
          <p:bldP spid="13" grpId="1"/>
          <p:bldP spid="13" grpId="2"/>
          <p:bldP spid="24" grpId="0"/>
          <p:bldP spid="24" grpId="1"/>
          <p:bldP spid="24" grpId="2"/>
          <p:bldP spid="25" grpId="0"/>
          <p:bldP spid="25" grpId="1"/>
          <p:bldP spid="25" grpId="2"/>
          <p:bldP spid="26" grpId="0" animBg="1"/>
          <p:bldP spid="26" grpId="1" animBg="1"/>
          <p:bldP spid="26" grpId="2" animBg="1"/>
          <p:bldP spid="27" grpId="0"/>
          <p:bldP spid="27" grpId="1"/>
          <p:bldP spid="27" grpId="2"/>
          <p:bldP spid="28" grpId="0"/>
          <p:bldP spid="28" grpId="1"/>
          <p:bldP spid="28" grpId="2"/>
          <p:bldP spid="29" grpId="0"/>
          <p:bldP spid="29" grpId="1"/>
          <p:bldP spid="29" grpId="2"/>
          <p:bldP spid="30" grpId="0"/>
          <p:bldP spid="14" grpId="0" animBg="1"/>
          <p:bldP spid="32" grpId="0" animBg="1"/>
          <p:bldP spid="33" grpId="0" animBg="1"/>
          <p:bldP spid="33" grpId="1" animBg="1"/>
          <p:bldP spid="33" grpId="2" animBg="1"/>
        </p:bldLst>
      </p:timing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Complex eigenvalues and eigenvectors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2" name="TextBox 121"/>
              <p:cNvSpPr txBox="1"/>
              <p:nvPr/>
            </p:nvSpPr>
            <p:spPr>
              <a:xfrm>
                <a:off x="1295400" y="685800"/>
                <a:ext cx="3982205" cy="7087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i="1" smtClean="0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𝑥</m:t>
                                    </m:r>
                                  </m:sub>
                                </m:sSub>
                                <m:d>
                                  <m:dPr>
                                    <m:ctrlPr>
                                      <a:rPr lang="en-US" i="1" smtClean="0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smtClean="0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𝑡</m:t>
                                    </m:r>
                                    <m:r>
                                      <a:rPr lang="en-US" b="0" i="1" smtClean="0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+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l-GR" b="0" i="1" smtClean="0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Δ</m:t>
                                    </m:r>
                                    <m:r>
                                      <a:rPr lang="en-US" b="0" i="1" smtClean="0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𝑡</m:t>
                                    </m:r>
                                  </m:e>
                                </m:d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𝑦</m:t>
                                    </m:r>
                                  </m:sub>
                                </m:sSub>
                                <m:d>
                                  <m:dPr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𝑡</m:t>
                                    </m:r>
                                    <m: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+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l-GR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Δ</m:t>
                                    </m:r>
                                    <m: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𝑡</m:t>
                                    </m:r>
                                  </m:e>
                                </m:d>
                              </m:e>
                            </m:mr>
                          </m:m>
                        </m:e>
                      </m:d>
                      <m:r>
                        <a:rPr lang="en-US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mPr>
                            <m:mr>
                              <m:e>
                                <m:func>
                                  <m:funcPr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>
                                        <a:latin typeface="Cambria Math"/>
                                      </a:rPr>
                                      <m:t>cos</m:t>
                                    </m:r>
                                  </m:fName>
                                  <m:e>
                                    <m:r>
                                      <a:rPr lang="en-US" i="1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  <m:e>
                                <m:r>
                                  <a:rPr lang="en-US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−</m:t>
                                </m:r>
                                <m:func>
                                  <m:funcPr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>
                                        <a:latin typeface="Cambria Math"/>
                                      </a:rPr>
                                      <m:t>sin</m:t>
                                    </m:r>
                                  </m:fName>
                                  <m:e>
                                    <m:r>
                                      <a:rPr lang="en-US" i="1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</m:mr>
                            <m:mr>
                              <m:e>
                                <m:func>
                                  <m:funcPr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>
                                        <a:latin typeface="Cambria Math"/>
                                      </a:rPr>
                                      <m:t>sin</m:t>
                                    </m:r>
                                  </m:fName>
                                  <m:e>
                                    <m:r>
                                      <a:rPr lang="en-US" i="1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  <m:e>
                                <m:func>
                                  <m:funcPr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>
                                        <a:latin typeface="Cambria Math"/>
                                      </a:rPr>
                                      <m:t>cos</m:t>
                                    </m:r>
                                  </m:fName>
                                  <m:e>
                                    <m:r>
                                      <a:rPr lang="en-US" i="1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</m:mr>
                          </m:m>
                        </m:e>
                      </m:d>
                      <m:d>
                        <m:dPr>
                          <m:begChr m:val="["/>
                          <m:endChr m:val="]"/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𝑥</m:t>
                                    </m:r>
                                  </m:sub>
                                </m:sSub>
                                <m:d>
                                  <m:dPr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𝑡</m:t>
                                    </m:r>
                                  </m:e>
                                </m:d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𝑦</m:t>
                                    </m:r>
                                  </m:sub>
                                </m:sSub>
                                <m:d>
                                  <m:dPr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𝑡</m:t>
                                    </m:r>
                                  </m:e>
                                </m:d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22" name="TextBox 1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5400" y="685800"/>
                <a:ext cx="3982205" cy="7087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1730350" y="1371600"/>
                <a:ext cx="5737250" cy="7143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acc>
                            <m:accPr>
                              <m:chr m:val="̂"/>
                              <m:ctrlPr>
                                <a:rPr lang="en-US" sz="2400" i="1">
                                  <a:solidFill>
                                    <a:srgbClr val="FF9999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2400" i="1">
                                  <a:solidFill>
                                    <a:srgbClr val="FF9999"/>
                                  </a:solidFill>
                                  <a:latin typeface="Cambria Math"/>
                                </a:rPr>
                                <m:t>𝑅</m:t>
                              </m:r>
                            </m:e>
                          </m:acc>
                        </m:e>
                        <m:sup>
                          <m:r>
                            <a:rPr lang="en-US" sz="2400" b="0" i="1" smtClean="0">
                              <a:solidFill>
                                <a:srgbClr val="CC66FF"/>
                              </a:solidFill>
                              <a:latin typeface="Cambria Math"/>
                            </a:rPr>
                            <m:t>𝑁</m:t>
                          </m:r>
                        </m:sup>
                      </m:sSup>
                      <m:d>
                        <m:dPr>
                          <m:ctrlP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400" i="1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𝜃</m:t>
                          </m:r>
                        </m:e>
                      </m:d>
                      <m:acc>
                        <m:accPr>
                          <m:chr m:val="⃑"/>
                          <m:ctrlPr>
                            <a:rPr lang="en-US" sz="2400" b="0" i="1" smtClean="0">
                              <a:solidFill>
                                <a:srgbClr val="FF9999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solidFill>
                                <a:srgbClr val="FF9999"/>
                              </a:solidFill>
                              <a:latin typeface="Cambria Math"/>
                            </a:rPr>
                            <m:t>𝑤</m:t>
                          </m:r>
                        </m:e>
                      </m:acc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→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FF9999"/>
                              </a:solidFill>
                              <a:latin typeface="Cambria Math"/>
                              <a:ea typeface="Cambria Math"/>
                            </a:rPr>
                            <m:t>𝑤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+</m:t>
                          </m:r>
                        </m:sub>
                      </m:sSub>
                      <m:sSup>
                        <m:sSupPr>
                          <m:ctrlP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/>
                            </a:rPr>
                            <m:t>𝑒</m:t>
                          </m:r>
                        </m:e>
                        <m:sup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+</m:t>
                          </m:r>
                          <m: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𝑖</m:t>
                          </m:r>
                          <m:r>
                            <a:rPr lang="en-US" sz="2400" i="1">
                              <a:solidFill>
                                <a:srgbClr val="CC66FF"/>
                              </a:solidFill>
                              <a:latin typeface="Cambria Math"/>
                            </a:rPr>
                            <m:t>𝑁</m:t>
                          </m:r>
                          <m:r>
                            <a:rPr lang="en-US" sz="2400" i="1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𝜃</m:t>
                          </m:r>
                        </m:sup>
                      </m:sSup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400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b="0" i="1" smtClean="0">
                                    <a:latin typeface="Cambria Math"/>
                                    <a:ea typeface="Cambria Math"/>
                                  </a:rPr>
                                  <m:t>−</m:t>
                                </m:r>
                                <m:r>
                                  <a:rPr lang="en-US" sz="2400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𝑖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US" sz="2400" b="0" i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400" i="1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FF9999"/>
                              </a:solidFill>
                              <a:latin typeface="Cambria Math"/>
                              <a:ea typeface="Cambria Math"/>
                            </a:rPr>
                            <m:t>𝑤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−</m:t>
                          </m:r>
                        </m:sub>
                      </m:sSub>
                      <m:sSup>
                        <m:sSupPr>
                          <m:ctrlP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/>
                            </a:rPr>
                            <m:t>𝑒</m:t>
                          </m:r>
                        </m:e>
                        <m:sup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𝑖</m:t>
                          </m:r>
                          <m:r>
                            <a:rPr lang="en-US" sz="2400" i="1">
                              <a:solidFill>
                                <a:srgbClr val="CC66FF"/>
                              </a:solidFill>
                              <a:latin typeface="Cambria Math"/>
                            </a:rPr>
                            <m:t>𝑁</m:t>
                          </m:r>
                          <m:r>
                            <a:rPr lang="en-US" sz="2400" i="1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𝜃</m:t>
                          </m:r>
                        </m:sup>
                      </m:sSup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400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b="0" i="1" smtClean="0">
                                    <a:latin typeface="Cambria Math"/>
                                    <a:ea typeface="Cambria Math"/>
                                  </a:rPr>
                                  <m:t>+</m:t>
                                </m:r>
                                <m:r>
                                  <a:rPr lang="en-US" sz="2400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𝑖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30350" y="1371600"/>
                <a:ext cx="5737250" cy="714363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/>
          <p:cNvSpPr txBox="1"/>
          <p:nvPr/>
        </p:nvSpPr>
        <p:spPr>
          <a:xfrm>
            <a:off x="161434" y="2052935"/>
            <a:ext cx="44105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Consider an example with </a:t>
            </a:r>
            <a:r>
              <a:rPr lang="en-US" sz="2400" i="1" dirty="0" smtClean="0">
                <a:solidFill>
                  <a:srgbClr val="FF9999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sz="2400" baseline="-25000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400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400" i="1" dirty="0" smtClean="0">
                <a:solidFill>
                  <a:srgbClr val="FF9999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sz="2400" baseline="-250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400" i="1" dirty="0" smtClean="0">
                <a:solidFill>
                  <a:srgbClr val="FF9999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sz="2400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/2</a:t>
            </a:r>
            <a:endParaRPr lang="en-US" sz="2400" dirty="0">
              <a:solidFill>
                <a:schemeClr val="bg2">
                  <a:lumMod val="40000"/>
                  <a:lumOff val="6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152400" y="2952196"/>
                <a:ext cx="6848966" cy="17560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acc>
                            <m:accPr>
                              <m:chr m:val="̂"/>
                              <m:ctrlPr>
                                <a:rPr lang="en-US" sz="2400" i="1">
                                  <a:solidFill>
                                    <a:srgbClr val="FF9999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2400" i="1">
                                  <a:solidFill>
                                    <a:srgbClr val="FF9999"/>
                                  </a:solidFill>
                                  <a:latin typeface="Cambria Math"/>
                                </a:rPr>
                                <m:t>𝑅</m:t>
                              </m:r>
                            </m:e>
                          </m:acc>
                        </m:e>
                        <m:sup>
                          <m:r>
                            <a:rPr lang="en-US" sz="2400" b="0" i="1" smtClean="0">
                              <a:solidFill>
                                <a:srgbClr val="CC66FF"/>
                              </a:solidFill>
                              <a:latin typeface="Cambria Math"/>
                            </a:rPr>
                            <m:t>𝑁</m:t>
                          </m:r>
                        </m:sup>
                      </m:sSup>
                      <m:d>
                        <m:dPr>
                          <m:ctrlP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400" i="1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𝜃</m:t>
                          </m:r>
                        </m:e>
                      </m:d>
                      <m:acc>
                        <m:accPr>
                          <m:chr m:val="⃑"/>
                          <m:ctrlPr>
                            <a:rPr lang="en-US" sz="2400" b="0" i="1" smtClean="0">
                              <a:solidFill>
                                <a:srgbClr val="FF9999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solidFill>
                                <a:srgbClr val="FF9999"/>
                              </a:solidFill>
                              <a:latin typeface="Cambria Math"/>
                            </a:rPr>
                            <m:t>𝑤</m:t>
                          </m:r>
                        </m:e>
                      </m:acc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→</m:t>
                      </m:r>
                      <m:r>
                        <a:rPr lang="en-US" sz="2400" b="0" i="1" smtClean="0">
                          <a:solidFill>
                            <a:srgbClr val="FF9999"/>
                          </a:solidFill>
                          <a:latin typeface="Cambria Math"/>
                          <a:ea typeface="Cambria Math"/>
                        </a:rPr>
                        <m:t>𝑤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mPr>
                            <m:mr>
                              <m:e>
                                <m:f>
                                  <m:fPr>
                                    <m:ctrlPr>
                                      <a:rPr lang="en-US" sz="2400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fPr>
                                  <m:num>
                                    <m:sSup>
                                      <m:sSupPr>
                                        <m:ctrlPr>
                                          <a:rPr lang="en-US" sz="2400" i="1">
                                            <a:solidFill>
                                              <a:schemeClr val="bg2">
                                                <a:lumMod val="40000"/>
                                                <a:lumOff val="60000"/>
                                              </a:schemeClr>
                                            </a:solidFill>
                                            <a:latin typeface="Cambria Math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sz="2400" i="1">
                                            <a:latin typeface="Cambria Math"/>
                                          </a:rPr>
                                          <m:t>𝑒</m:t>
                                        </m:r>
                                      </m:e>
                                      <m:sup>
                                        <m:r>
                                          <a:rPr lang="en-US" sz="2400" i="1">
                                            <a:latin typeface="Cambria Math"/>
                                            <a:ea typeface="Cambria Math"/>
                                          </a:rPr>
                                          <m:t>+</m:t>
                                        </m:r>
                                        <m:r>
                                          <a:rPr lang="en-US" sz="2400" i="1">
                                            <a:solidFill>
                                              <a:schemeClr val="bg2">
                                                <a:lumMod val="40000"/>
                                                <a:lumOff val="60000"/>
                                              </a:schemeClr>
                                            </a:solidFill>
                                            <a:latin typeface="Cambria Math"/>
                                          </a:rPr>
                                          <m:t>𝑖</m:t>
                                        </m:r>
                                        <m:r>
                                          <a:rPr lang="en-US" sz="2400" i="1">
                                            <a:solidFill>
                                              <a:srgbClr val="CC66FF"/>
                                            </a:solidFill>
                                            <a:latin typeface="Cambria Math"/>
                                          </a:rPr>
                                          <m:t>𝑁</m:t>
                                        </m:r>
                                        <m:r>
                                          <a:rPr lang="en-US" sz="2400" i="1">
                                            <a:solidFill>
                                              <a:srgbClr val="FFFF00"/>
                                            </a:solidFill>
                                            <a:latin typeface="Cambria Math"/>
                                            <a:ea typeface="Cambria Math"/>
                                          </a:rPr>
                                          <m:t>𝜃</m:t>
                                        </m:r>
                                      </m:sup>
                                    </m:sSup>
                                    <m:r>
                                      <a:rPr lang="en-US" sz="2400" b="0" i="1" smtClean="0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+</m:t>
                                    </m:r>
                                    <m:sSup>
                                      <m:sSupPr>
                                        <m:ctrlPr>
                                          <a:rPr lang="en-US" sz="2400" i="1">
                                            <a:solidFill>
                                              <a:schemeClr val="bg2">
                                                <a:lumMod val="40000"/>
                                                <a:lumOff val="60000"/>
                                              </a:schemeClr>
                                            </a:solidFill>
                                            <a:latin typeface="Cambria Math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sz="2400" i="1">
                                            <a:latin typeface="Cambria Math"/>
                                          </a:rPr>
                                          <m:t>𝑒</m:t>
                                        </m:r>
                                      </m:e>
                                      <m:sup>
                                        <m:r>
                                          <a:rPr lang="en-US" sz="2400" b="0" i="1" smtClean="0">
                                            <a:latin typeface="Cambria Math"/>
                                            <a:ea typeface="Cambria Math"/>
                                          </a:rPr>
                                          <m:t>−</m:t>
                                        </m:r>
                                        <m:r>
                                          <a:rPr lang="en-US" sz="2400" i="1">
                                            <a:solidFill>
                                              <a:schemeClr val="bg2">
                                                <a:lumMod val="40000"/>
                                                <a:lumOff val="60000"/>
                                              </a:schemeClr>
                                            </a:solidFill>
                                            <a:latin typeface="Cambria Math"/>
                                          </a:rPr>
                                          <m:t>𝑖</m:t>
                                        </m:r>
                                        <m:r>
                                          <a:rPr lang="en-US" sz="2400" i="1">
                                            <a:solidFill>
                                              <a:srgbClr val="CC66FF"/>
                                            </a:solidFill>
                                            <a:latin typeface="Cambria Math"/>
                                          </a:rPr>
                                          <m:t>𝑁</m:t>
                                        </m:r>
                                        <m:r>
                                          <a:rPr lang="en-US" sz="2400" i="1">
                                            <a:solidFill>
                                              <a:srgbClr val="FFFF00"/>
                                            </a:solidFill>
                                            <a:latin typeface="Cambria Math"/>
                                            <a:ea typeface="Cambria Math"/>
                                          </a:rPr>
                                          <m:t>𝜃</m:t>
                                        </m:r>
                                      </m:sup>
                                    </m:sSup>
                                  </m:num>
                                  <m:den>
                                    <m:r>
                                      <a:rPr lang="en-US" sz="2400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e>
                            </m:mr>
                            <m:mr>
                              <m:e>
                                <m:r>
                                  <a:rPr lang="en-US" sz="2400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−</m:t>
                                </m:r>
                                <m:r>
                                  <a:rPr lang="en-US" sz="2400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𝑖</m:t>
                                </m:r>
                                <m:r>
                                  <a:rPr lang="en-US" sz="2400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 </m:t>
                                </m:r>
                                <m:r>
                                  <a:rPr lang="en-US" sz="2400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𝑖</m:t>
                                </m:r>
                                <m:d>
                                  <m:dPr>
                                    <m:ctrlPr>
                                      <a:rPr lang="en-US" sz="2400" b="0" i="1" smtClean="0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dPr>
                                  <m:e>
                                    <m:f>
                                      <m:fPr>
                                        <m:ctrlPr>
                                          <a:rPr lang="en-US" sz="2400" i="1">
                                            <a:solidFill>
                                              <a:schemeClr val="bg2">
                                                <a:lumMod val="40000"/>
                                                <a:lumOff val="60000"/>
                                              </a:schemeClr>
                                            </a:solidFill>
                                            <a:latin typeface="Cambria Math"/>
                                            <a:ea typeface="Cambria Math"/>
                                          </a:rPr>
                                        </m:ctrlPr>
                                      </m:fPr>
                                      <m:num>
                                        <m:sSup>
                                          <m:sSupPr>
                                            <m:ctrlPr>
                                              <a:rPr lang="en-US" sz="2400" i="1">
                                                <a:solidFill>
                                                  <a:schemeClr val="bg2">
                                                    <a:lumMod val="40000"/>
                                                    <a:lumOff val="60000"/>
                                                  </a:schemeClr>
                                                </a:solidFill>
                                                <a:latin typeface="Cambria Math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n-US" sz="2400" i="1">
                                                <a:latin typeface="Cambria Math"/>
                                              </a:rPr>
                                              <m:t>𝑒</m:t>
                                            </m:r>
                                          </m:e>
                                          <m:sup>
                                            <m:r>
                                              <a:rPr lang="en-US" sz="2400" i="1">
                                                <a:latin typeface="Cambria Math"/>
                                                <a:ea typeface="Cambria Math"/>
                                              </a:rPr>
                                              <m:t>+</m:t>
                                            </m:r>
                                            <m:r>
                                              <a:rPr lang="en-US" sz="2400" i="1">
                                                <a:solidFill>
                                                  <a:schemeClr val="bg2">
                                                    <a:lumMod val="40000"/>
                                                    <a:lumOff val="60000"/>
                                                  </a:schemeClr>
                                                </a:solidFill>
                                                <a:latin typeface="Cambria Math"/>
                                              </a:rPr>
                                              <m:t>𝑖</m:t>
                                            </m:r>
                                            <m:r>
                                              <a:rPr lang="en-US" sz="2400" i="1">
                                                <a:solidFill>
                                                  <a:srgbClr val="CC66FF"/>
                                                </a:solidFill>
                                                <a:latin typeface="Cambria Math"/>
                                              </a:rPr>
                                              <m:t>𝑁</m:t>
                                            </m:r>
                                            <m:r>
                                              <a:rPr lang="en-US" sz="2400" i="1">
                                                <a:solidFill>
                                                  <a:srgbClr val="FFFF00"/>
                                                </a:solidFill>
                                                <a:latin typeface="Cambria Math"/>
                                                <a:ea typeface="Cambria Math"/>
                                              </a:rPr>
                                              <m:t>𝜃</m:t>
                                            </m:r>
                                          </m:sup>
                                        </m:sSup>
                                        <m:r>
                                          <a:rPr lang="en-US" sz="2400" b="0" i="1" smtClean="0">
                                            <a:solidFill>
                                              <a:schemeClr val="bg2">
                                                <a:lumMod val="40000"/>
                                                <a:lumOff val="60000"/>
                                              </a:schemeClr>
                                            </a:solidFill>
                                            <a:latin typeface="Cambria Math"/>
                                            <a:ea typeface="Cambria Math"/>
                                          </a:rPr>
                                          <m:t>−</m:t>
                                        </m:r>
                                        <m:sSup>
                                          <m:sSupPr>
                                            <m:ctrlPr>
                                              <a:rPr lang="en-US" sz="2400" i="1">
                                                <a:solidFill>
                                                  <a:schemeClr val="bg2">
                                                    <a:lumMod val="40000"/>
                                                    <a:lumOff val="60000"/>
                                                  </a:schemeClr>
                                                </a:solidFill>
                                                <a:latin typeface="Cambria Math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n-US" sz="2400" i="1">
                                                <a:latin typeface="Cambria Math"/>
                                              </a:rPr>
                                              <m:t>𝑒</m:t>
                                            </m:r>
                                          </m:e>
                                          <m:sup>
                                            <m:r>
                                              <a:rPr lang="en-US" sz="2400" i="1">
                                                <a:latin typeface="Cambria Math"/>
                                                <a:ea typeface="Cambria Math"/>
                                              </a:rPr>
                                              <m:t>−</m:t>
                                            </m:r>
                                            <m:r>
                                              <a:rPr lang="en-US" sz="2400" i="1">
                                                <a:solidFill>
                                                  <a:schemeClr val="bg2">
                                                    <a:lumMod val="40000"/>
                                                    <a:lumOff val="60000"/>
                                                  </a:schemeClr>
                                                </a:solidFill>
                                                <a:latin typeface="Cambria Math"/>
                                              </a:rPr>
                                              <m:t>𝑖</m:t>
                                            </m:r>
                                            <m:r>
                                              <a:rPr lang="en-US" sz="2400" i="1">
                                                <a:solidFill>
                                                  <a:srgbClr val="CC66FF"/>
                                                </a:solidFill>
                                                <a:latin typeface="Cambria Math"/>
                                              </a:rPr>
                                              <m:t>𝑁</m:t>
                                            </m:r>
                                            <m:r>
                                              <a:rPr lang="en-US" sz="2400" i="1">
                                                <a:solidFill>
                                                  <a:srgbClr val="FFFF00"/>
                                                </a:solidFill>
                                                <a:latin typeface="Cambria Math"/>
                                                <a:ea typeface="Cambria Math"/>
                                              </a:rPr>
                                              <m:t>𝜃</m:t>
                                            </m:r>
                                          </m:sup>
                                        </m:sSup>
                                      </m:num>
                                      <m:den>
                                        <m:r>
                                          <a:rPr lang="en-US" sz="2400" i="1">
                                            <a:solidFill>
                                              <a:schemeClr val="bg2">
                                                <a:lumMod val="40000"/>
                                                <a:lumOff val="60000"/>
                                              </a:schemeClr>
                                            </a:solidFill>
                                            <a:latin typeface="Cambria Math"/>
                                            <a:ea typeface="Cambria Math"/>
                                          </a:rPr>
                                          <m:t>2</m:t>
                                        </m:r>
                                        <m:r>
                                          <a:rPr lang="en-US" sz="2400" b="0" i="1" smtClean="0">
                                            <a:solidFill>
                                              <a:schemeClr val="bg2">
                                                <a:lumMod val="40000"/>
                                                <a:lumOff val="60000"/>
                                              </a:schemeClr>
                                            </a:solidFill>
                                            <a:latin typeface="Cambria Math"/>
                                            <a:ea typeface="Cambria Math"/>
                                          </a:rPr>
                                          <m:t> </m:t>
                                        </m:r>
                                        <m:r>
                                          <a:rPr lang="en-US" sz="2400" b="0" i="1" smtClean="0">
                                            <a:solidFill>
                                              <a:schemeClr val="bg2">
                                                <a:lumMod val="40000"/>
                                                <a:lumOff val="60000"/>
                                              </a:schemeClr>
                                            </a:solidFill>
                                            <a:latin typeface="Cambria Math"/>
                                            <a:ea typeface="Cambria Math"/>
                                          </a:rPr>
                                          <m:t>𝑖</m:t>
                                        </m:r>
                                      </m:den>
                                    </m:f>
                                  </m:e>
                                </m:d>
                              </m:e>
                            </m:mr>
                          </m:m>
                        </m:e>
                      </m:d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sz="2400" i="1">
                          <a:solidFill>
                            <a:srgbClr val="FF9999"/>
                          </a:solidFill>
                          <a:latin typeface="Cambria Math"/>
                          <a:ea typeface="Cambria Math"/>
                        </a:rPr>
                        <m:t>𝑤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mPr>
                            <m:mr>
                              <m:e>
                                <m:func>
                                  <m:funcPr>
                                    <m:ctrlPr>
                                      <a:rPr lang="en-US" sz="2400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sz="2400">
                                        <a:latin typeface="Cambria Math"/>
                                      </a:rPr>
                                      <m:t>cos</m:t>
                                    </m:r>
                                  </m:fName>
                                  <m:e>
                                    <m:r>
                                      <a:rPr lang="en-US" sz="2400" i="1">
                                        <a:solidFill>
                                          <a:srgbClr val="CC66FF"/>
                                        </a:solidFill>
                                        <a:latin typeface="Cambria Math"/>
                                      </a:rPr>
                                      <m:t>𝑁</m:t>
                                    </m:r>
                                    <m:r>
                                      <a:rPr lang="en-US" sz="2400" i="1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</m:mr>
                            <m:mr>
                              <m:e>
                                <m:func>
                                  <m:funcPr>
                                    <m:ctrlPr>
                                      <a:rPr lang="en-US" sz="2400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sz="2400">
                                        <a:latin typeface="Cambria Math"/>
                                      </a:rPr>
                                      <m:t>sin</m:t>
                                    </m:r>
                                  </m:fName>
                                  <m:e>
                                    <m:r>
                                      <a:rPr lang="en-US" sz="2400" i="1">
                                        <a:solidFill>
                                          <a:srgbClr val="CC66FF"/>
                                        </a:solidFill>
                                        <a:latin typeface="Cambria Math"/>
                                      </a:rPr>
                                      <m:t>𝑁</m:t>
                                    </m:r>
                                    <m:r>
                                      <a:rPr lang="en-US" sz="2400" i="1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2952196"/>
                <a:ext cx="6848966" cy="1756058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TextBox 34"/>
          <p:cNvSpPr txBox="1"/>
          <p:nvPr/>
        </p:nvSpPr>
        <p:spPr>
          <a:xfrm>
            <a:off x="7710055" y="3639752"/>
            <a:ext cx="136700" cy="1673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0</a:t>
            </a:r>
            <a:endParaRPr lang="en-US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grpSp>
        <p:nvGrpSpPr>
          <p:cNvPr id="36" name="Group 35"/>
          <p:cNvGrpSpPr/>
          <p:nvPr/>
        </p:nvGrpSpPr>
        <p:grpSpPr>
          <a:xfrm>
            <a:off x="7021790" y="3429000"/>
            <a:ext cx="1893610" cy="189854"/>
            <a:chOff x="-1035016" y="3543406"/>
            <a:chExt cx="4179053" cy="418994"/>
          </a:xfrm>
        </p:grpSpPr>
        <p:cxnSp>
          <p:nvCxnSpPr>
            <p:cNvPr id="37" name="Straight Arrow Connector 36"/>
            <p:cNvCxnSpPr/>
            <p:nvPr/>
          </p:nvCxnSpPr>
          <p:spPr>
            <a:xfrm>
              <a:off x="-1035016" y="3962400"/>
              <a:ext cx="3925579" cy="0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TextBox 37"/>
            <p:cNvSpPr txBox="1"/>
            <p:nvPr/>
          </p:nvSpPr>
          <p:spPr>
            <a:xfrm>
              <a:off x="2859986" y="3543406"/>
              <a:ext cx="2840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x</a:t>
              </a:r>
              <a:endParaRPr lang="en-US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7828135" y="2286000"/>
            <a:ext cx="130889" cy="2286000"/>
            <a:chOff x="547198" y="369698"/>
            <a:chExt cx="288862" cy="5045028"/>
          </a:xfrm>
        </p:grpSpPr>
        <p:cxnSp>
          <p:nvCxnSpPr>
            <p:cNvPr id="40" name="Straight Arrow Connector 39"/>
            <p:cNvCxnSpPr/>
            <p:nvPr/>
          </p:nvCxnSpPr>
          <p:spPr>
            <a:xfrm flipV="1">
              <a:off x="753824" y="1107896"/>
              <a:ext cx="0" cy="4306830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TextBox 40"/>
            <p:cNvSpPr txBox="1"/>
            <p:nvPr/>
          </p:nvSpPr>
          <p:spPr>
            <a:xfrm>
              <a:off x="547198" y="369698"/>
              <a:ext cx="288862" cy="36933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y</a:t>
              </a:r>
              <a:endParaRPr lang="en-US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89" name="Group 88"/>
          <p:cNvGrpSpPr/>
          <p:nvPr/>
        </p:nvGrpSpPr>
        <p:grpSpPr>
          <a:xfrm>
            <a:off x="7961180" y="3276600"/>
            <a:ext cx="757923" cy="534034"/>
            <a:chOff x="7961180" y="3276600"/>
            <a:chExt cx="757923" cy="53403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" name="Rectangle 42"/>
                <p:cNvSpPr/>
                <p:nvPr/>
              </p:nvSpPr>
              <p:spPr>
                <a:xfrm>
                  <a:off x="8458200" y="3276600"/>
                  <a:ext cx="187689" cy="16735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⃑"/>
                            <m:ctrlPr>
                              <a:rPr lang="en-US" i="1" smtClean="0">
                                <a:solidFill>
                                  <a:srgbClr val="FF9999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solidFill>
                                  <a:srgbClr val="FF9999"/>
                                </a:solidFill>
                                <a:latin typeface="Cambria Math"/>
                              </a:rPr>
                              <m:t>𝑤</m:t>
                            </m:r>
                          </m:e>
                        </m:acc>
                      </m:oMath>
                    </m:oMathPara>
                  </a14:m>
                  <a:endParaRPr lang="en-US" dirty="0">
                    <a:solidFill>
                      <a:srgbClr val="FF9999"/>
                    </a:solidFill>
                  </a:endParaRPr>
                </a:p>
              </p:txBody>
            </p:sp>
          </mc:Choice>
          <mc:Fallback xmlns="">
            <p:sp>
              <p:nvSpPr>
                <p:cNvPr id="43" name="Rectangle 4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458200" y="3276600"/>
                  <a:ext cx="187689" cy="167351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 r="-76667" b="-88889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44" name="Straight Arrow Connector 43"/>
            <p:cNvCxnSpPr/>
            <p:nvPr/>
          </p:nvCxnSpPr>
          <p:spPr>
            <a:xfrm rot="1599607" flipV="1">
              <a:off x="7961180" y="3434371"/>
              <a:ext cx="757923" cy="376263"/>
            </a:xfrm>
            <a:prstGeom prst="straightConnector1">
              <a:avLst/>
            </a:prstGeom>
            <a:ln w="38100">
              <a:solidFill>
                <a:srgbClr val="FF9999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2" name="Straight Arrow Connector 51"/>
          <p:cNvCxnSpPr/>
          <p:nvPr/>
        </p:nvCxnSpPr>
        <p:spPr>
          <a:xfrm rot="20499607" flipV="1">
            <a:off x="7836436" y="3141516"/>
            <a:ext cx="757923" cy="376263"/>
          </a:xfrm>
          <a:prstGeom prst="straightConnector1">
            <a:avLst/>
          </a:prstGeom>
          <a:ln w="38100">
            <a:solidFill>
              <a:srgbClr val="FF9999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 rot="9699607" flipV="1">
            <a:off x="7235753" y="3726227"/>
            <a:ext cx="757923" cy="376263"/>
          </a:xfrm>
          <a:prstGeom prst="straightConnector1">
            <a:avLst/>
          </a:prstGeom>
          <a:ln w="38100">
            <a:solidFill>
              <a:srgbClr val="FF9999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 rot="6999607" flipV="1">
            <a:off x="7548013" y="3863776"/>
            <a:ext cx="757923" cy="376263"/>
          </a:xfrm>
          <a:prstGeom prst="straightConnector1">
            <a:avLst/>
          </a:prstGeom>
          <a:ln w="38100">
            <a:solidFill>
              <a:srgbClr val="FF9999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 rot="4299607" flipV="1">
            <a:off x="7847407" y="3728724"/>
            <a:ext cx="757923" cy="376263"/>
          </a:xfrm>
          <a:prstGeom prst="straightConnector1">
            <a:avLst/>
          </a:prstGeom>
          <a:ln w="38100">
            <a:solidFill>
              <a:srgbClr val="FF9999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rot="17799607" flipV="1">
            <a:off x="7544257" y="2997129"/>
            <a:ext cx="757923" cy="376263"/>
          </a:xfrm>
          <a:prstGeom prst="straightConnector1">
            <a:avLst/>
          </a:prstGeom>
          <a:ln w="38100">
            <a:solidFill>
              <a:srgbClr val="FF9999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 rot="15099607" flipV="1">
            <a:off x="7245283" y="3125777"/>
            <a:ext cx="757923" cy="376263"/>
          </a:xfrm>
          <a:prstGeom prst="straightConnector1">
            <a:avLst/>
          </a:prstGeom>
          <a:ln w="38100">
            <a:solidFill>
              <a:srgbClr val="FF9999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 rot="12399607" flipV="1">
            <a:off x="7118147" y="3429148"/>
            <a:ext cx="757923" cy="376263"/>
          </a:xfrm>
          <a:prstGeom prst="straightConnector1">
            <a:avLst/>
          </a:prstGeom>
          <a:ln w="38100">
            <a:solidFill>
              <a:srgbClr val="FF9999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/>
              <p:cNvSpPr/>
              <p:nvPr/>
            </p:nvSpPr>
            <p:spPr>
              <a:xfrm rot="1001253">
                <a:off x="1304182" y="2821220"/>
                <a:ext cx="2125069" cy="369332"/>
              </a:xfrm>
              <a:prstGeom prst="rect">
                <a:avLst/>
              </a:prstGeom>
              <a:gradFill>
                <a:gsLst>
                  <a:gs pos="0">
                    <a:schemeClr val="bg2">
                      <a:lumMod val="75000"/>
                    </a:schemeClr>
                  </a:gs>
                  <a:gs pos="100000">
                    <a:schemeClr val="accent1">
                      <a:lumMod val="50000"/>
                    </a:schemeClr>
                  </a:gs>
                </a:gsLst>
                <a:path path="circle">
                  <a:fillToRect l="100000" t="100000"/>
                </a:path>
              </a:gradFill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func>
                            <m:func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en-US" i="1">
                                  <a:solidFill>
                                    <a:srgbClr val="CC66FF"/>
                                  </a:solidFill>
                                  <a:latin typeface="Cambria Math"/>
                                </a:rPr>
                                <m:t>𝑁</m:t>
                              </m:r>
                              <m: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</m:func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+</m:t>
                          </m:r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𝑖</m:t>
                          </m:r>
                          <m:func>
                            <m:func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en-US" i="1">
                                  <a:solidFill>
                                    <a:srgbClr val="CC66FF"/>
                                  </a:solidFill>
                                  <a:latin typeface="Cambria Math"/>
                                </a:rPr>
                                <m:t>𝑁</m:t>
                              </m:r>
                              <m: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</m:func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6" name="Rectangle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001253">
                <a:off x="1304182" y="2821220"/>
                <a:ext cx="2125069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7" name="Rectangle 76"/>
              <p:cNvSpPr/>
              <p:nvPr/>
            </p:nvSpPr>
            <p:spPr>
              <a:xfrm rot="20581659">
                <a:off x="3679330" y="2740522"/>
                <a:ext cx="2125069" cy="369332"/>
              </a:xfrm>
              <a:prstGeom prst="rect">
                <a:avLst/>
              </a:prstGeom>
              <a:gradFill>
                <a:gsLst>
                  <a:gs pos="0">
                    <a:schemeClr val="bg2">
                      <a:lumMod val="75000"/>
                    </a:schemeClr>
                  </a:gs>
                  <a:gs pos="100000">
                    <a:schemeClr val="accent1">
                      <a:lumMod val="50000"/>
                    </a:schemeClr>
                  </a:gs>
                </a:gsLst>
                <a:path path="circle">
                  <a:fillToRect l="100000" t="100000"/>
                </a:path>
              </a:gradFill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func>
                            <m:func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en-US" i="1">
                                  <a:solidFill>
                                    <a:srgbClr val="CC66FF"/>
                                  </a:solidFill>
                                  <a:latin typeface="Cambria Math"/>
                                </a:rPr>
                                <m:t>𝑁</m:t>
                              </m:r>
                              <m: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</m:func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𝑖</m:t>
                          </m:r>
                          <m:func>
                            <m:func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en-US" i="1">
                                  <a:solidFill>
                                    <a:srgbClr val="CC66FF"/>
                                  </a:solidFill>
                                  <a:latin typeface="Cambria Math"/>
                                </a:rPr>
                                <m:t>𝑁</m:t>
                              </m:r>
                              <m: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</m:func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7" name="Rectangle 7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20581659">
                <a:off x="3679330" y="2740522"/>
                <a:ext cx="2125069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8" name="Rectangle 77"/>
              <p:cNvSpPr/>
              <p:nvPr/>
            </p:nvSpPr>
            <p:spPr>
              <a:xfrm rot="1001253">
                <a:off x="1543064" y="3569524"/>
                <a:ext cx="2125069" cy="369332"/>
              </a:xfrm>
              <a:prstGeom prst="rect">
                <a:avLst/>
              </a:prstGeom>
              <a:gradFill>
                <a:gsLst>
                  <a:gs pos="0">
                    <a:schemeClr val="bg2">
                      <a:lumMod val="75000"/>
                    </a:schemeClr>
                  </a:gs>
                  <a:gs pos="100000">
                    <a:schemeClr val="accent1">
                      <a:lumMod val="50000"/>
                    </a:schemeClr>
                  </a:gs>
                </a:gsLst>
                <a:path path="circle">
                  <a:fillToRect l="100000" t="100000"/>
                </a:path>
              </a:gradFill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func>
                            <m:func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en-US" i="1">
                                  <a:solidFill>
                                    <a:srgbClr val="CC66FF"/>
                                  </a:solidFill>
                                  <a:latin typeface="Cambria Math"/>
                                </a:rPr>
                                <m:t>𝑁</m:t>
                              </m:r>
                              <m: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</m:func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+</m:t>
                          </m:r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𝑖</m:t>
                          </m:r>
                          <m:func>
                            <m:func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en-US" i="1">
                                  <a:solidFill>
                                    <a:srgbClr val="CC66FF"/>
                                  </a:solidFill>
                                  <a:latin typeface="Cambria Math"/>
                                </a:rPr>
                                <m:t>𝑁</m:t>
                              </m:r>
                              <m: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</m:func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8" name="Rectangle 7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001253">
                <a:off x="1543064" y="3569524"/>
                <a:ext cx="2125069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3428737" y="1366022"/>
                <a:ext cx="400210" cy="719941"/>
              </a:xfrm>
              <a:prstGeom prst="rect">
                <a:avLst/>
              </a:prstGeom>
              <a:gradFill>
                <a:gsLst>
                  <a:gs pos="0">
                    <a:schemeClr val="bg2">
                      <a:lumMod val="75000"/>
                    </a:schemeClr>
                  </a:gs>
                  <a:gs pos="100000">
                    <a:schemeClr val="accent1">
                      <a:lumMod val="50000"/>
                    </a:schemeClr>
                  </a:gs>
                </a:gsLst>
                <a:path path="circle">
                  <a:fillToRect l="100000" t="100000"/>
                </a:path>
              </a:gra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FF9999"/>
                              </a:solidFill>
                              <a:latin typeface="Cambria Math"/>
                            </a:rPr>
                            <m:t>𝑤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2400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28737" y="1366022"/>
                <a:ext cx="400210" cy="719941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0" name="TextBox 79"/>
              <p:cNvSpPr txBox="1"/>
              <p:nvPr/>
            </p:nvSpPr>
            <p:spPr>
              <a:xfrm>
                <a:off x="5501828" y="1371600"/>
                <a:ext cx="400210" cy="719941"/>
              </a:xfrm>
              <a:prstGeom prst="rect">
                <a:avLst/>
              </a:prstGeom>
              <a:gradFill>
                <a:gsLst>
                  <a:gs pos="0">
                    <a:schemeClr val="bg2">
                      <a:lumMod val="75000"/>
                    </a:schemeClr>
                  </a:gs>
                  <a:gs pos="100000">
                    <a:schemeClr val="accent1">
                      <a:lumMod val="50000"/>
                    </a:schemeClr>
                  </a:gs>
                </a:gsLst>
                <a:path path="circle">
                  <a:fillToRect l="100000" t="100000"/>
                </a:path>
              </a:gra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FF9999"/>
                              </a:solidFill>
                              <a:latin typeface="Cambria Math"/>
                            </a:rPr>
                            <m:t>𝑤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2400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80" name="TextBox 7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1828" y="1371600"/>
                <a:ext cx="400210" cy="719941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Rectangle 17"/>
          <p:cNvSpPr/>
          <p:nvPr/>
        </p:nvSpPr>
        <p:spPr>
          <a:xfrm>
            <a:off x="5105400" y="3360275"/>
            <a:ext cx="1752600" cy="875914"/>
          </a:xfrm>
          <a:prstGeom prst="rect">
            <a:avLst/>
          </a:prstGeom>
          <a:solidFill>
            <a:schemeClr val="bg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9" name="Rectangle 78"/>
              <p:cNvSpPr/>
              <p:nvPr/>
            </p:nvSpPr>
            <p:spPr>
              <a:xfrm rot="20017731">
                <a:off x="3907931" y="3453430"/>
                <a:ext cx="2125069" cy="369332"/>
              </a:xfrm>
              <a:prstGeom prst="rect">
                <a:avLst/>
              </a:prstGeom>
              <a:gradFill>
                <a:gsLst>
                  <a:gs pos="0">
                    <a:schemeClr val="bg2">
                      <a:lumMod val="75000"/>
                    </a:schemeClr>
                  </a:gs>
                  <a:gs pos="100000">
                    <a:schemeClr val="accent1">
                      <a:lumMod val="50000"/>
                    </a:schemeClr>
                  </a:gs>
                </a:gsLst>
                <a:path path="circle">
                  <a:fillToRect l="100000" t="100000"/>
                </a:path>
              </a:gradFill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func>
                            <m:func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en-US" i="1">
                                  <a:solidFill>
                                    <a:srgbClr val="CC66FF"/>
                                  </a:solidFill>
                                  <a:latin typeface="Cambria Math"/>
                                </a:rPr>
                                <m:t>𝑁</m:t>
                              </m:r>
                              <m: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</m:func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𝑖</m:t>
                          </m:r>
                          <m:func>
                            <m:func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en-US" i="1">
                                  <a:solidFill>
                                    <a:srgbClr val="CC66FF"/>
                                  </a:solidFill>
                                  <a:latin typeface="Cambria Math"/>
                                </a:rPr>
                                <m:t>𝑁</m:t>
                              </m:r>
                              <m: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</m:func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9" name="Rectangle 7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20017731">
                <a:off x="3907931" y="3453430"/>
                <a:ext cx="2125069" cy="36933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1" name="Oval 80"/>
          <p:cNvSpPr/>
          <p:nvPr/>
        </p:nvSpPr>
        <p:spPr>
          <a:xfrm>
            <a:off x="3381135" y="1474211"/>
            <a:ext cx="617330" cy="617330"/>
          </a:xfrm>
          <a:prstGeom prst="ellipse">
            <a:avLst/>
          </a:prstGeom>
          <a:gradFill flip="none" rotWithShape="1">
            <a:gsLst>
              <a:gs pos="0">
                <a:srgbClr val="FFFF00"/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Oval 81"/>
          <p:cNvSpPr/>
          <p:nvPr/>
        </p:nvSpPr>
        <p:spPr>
          <a:xfrm>
            <a:off x="2368503" y="3115488"/>
            <a:ext cx="617330" cy="617330"/>
          </a:xfrm>
          <a:prstGeom prst="ellipse">
            <a:avLst/>
          </a:prstGeom>
          <a:gradFill flip="none" rotWithShape="1">
            <a:gsLst>
              <a:gs pos="0">
                <a:srgbClr val="FFFF00"/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2527128" y="4051907"/>
            <a:ext cx="213802" cy="423087"/>
          </a:xfrm>
          <a:prstGeom prst="rect">
            <a:avLst/>
          </a:prstGeom>
          <a:solidFill>
            <a:schemeClr val="bg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ectangle 82"/>
          <p:cNvSpPr/>
          <p:nvPr/>
        </p:nvSpPr>
        <p:spPr>
          <a:xfrm>
            <a:off x="3885338" y="4285167"/>
            <a:ext cx="213802" cy="423087"/>
          </a:xfrm>
          <a:prstGeom prst="rect">
            <a:avLst/>
          </a:prstGeom>
          <a:solidFill>
            <a:schemeClr val="bg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Oval 83"/>
          <p:cNvSpPr/>
          <p:nvPr/>
        </p:nvSpPr>
        <p:spPr>
          <a:xfrm>
            <a:off x="3302486" y="1474211"/>
            <a:ext cx="617330" cy="617330"/>
          </a:xfrm>
          <a:prstGeom prst="ellipse">
            <a:avLst/>
          </a:prstGeom>
          <a:gradFill flip="none" rotWithShape="1">
            <a:gsLst>
              <a:gs pos="0">
                <a:srgbClr val="FFFF00"/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Oval 84"/>
          <p:cNvSpPr/>
          <p:nvPr/>
        </p:nvSpPr>
        <p:spPr>
          <a:xfrm>
            <a:off x="2149039" y="3927524"/>
            <a:ext cx="617330" cy="617330"/>
          </a:xfrm>
          <a:prstGeom prst="ellipse">
            <a:avLst/>
          </a:prstGeom>
          <a:gradFill flip="none" rotWithShape="1">
            <a:gsLst>
              <a:gs pos="0">
                <a:srgbClr val="FFFF00"/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 19"/>
          <p:cNvSpPr/>
          <p:nvPr/>
        </p:nvSpPr>
        <p:spPr>
          <a:xfrm>
            <a:off x="2105891" y="4100933"/>
            <a:ext cx="617879" cy="290958"/>
          </a:xfrm>
          <a:custGeom>
            <a:avLst/>
            <a:gdLst>
              <a:gd name="connsiteX0" fmla="*/ 0 w 617879"/>
              <a:gd name="connsiteY0" fmla="*/ 290958 h 290958"/>
              <a:gd name="connsiteX1" fmla="*/ 83127 w 617879"/>
              <a:gd name="connsiteY1" fmla="*/ 249394 h 290958"/>
              <a:gd name="connsiteX2" fmla="*/ 152400 w 617879"/>
              <a:gd name="connsiteY2" fmla="*/ 221685 h 290958"/>
              <a:gd name="connsiteX3" fmla="*/ 207818 w 617879"/>
              <a:gd name="connsiteY3" fmla="*/ 180122 h 290958"/>
              <a:gd name="connsiteX4" fmla="*/ 471054 w 617879"/>
              <a:gd name="connsiteY4" fmla="*/ 41576 h 290958"/>
              <a:gd name="connsiteX5" fmla="*/ 526473 w 617879"/>
              <a:gd name="connsiteY5" fmla="*/ 27722 h 290958"/>
              <a:gd name="connsiteX6" fmla="*/ 595745 w 617879"/>
              <a:gd name="connsiteY6" fmla="*/ 12 h 290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879" h="290958">
                <a:moveTo>
                  <a:pt x="0" y="290958"/>
                </a:moveTo>
                <a:cubicBezTo>
                  <a:pt x="27709" y="277103"/>
                  <a:pt x="54924" y="262214"/>
                  <a:pt x="83127" y="249394"/>
                </a:cubicBezTo>
                <a:cubicBezTo>
                  <a:pt x="105768" y="239103"/>
                  <a:pt x="130660" y="233763"/>
                  <a:pt x="152400" y="221685"/>
                </a:cubicBezTo>
                <a:cubicBezTo>
                  <a:pt x="172585" y="210471"/>
                  <a:pt x="187716" y="191484"/>
                  <a:pt x="207818" y="180122"/>
                </a:cubicBezTo>
                <a:cubicBezTo>
                  <a:pt x="294140" y="131331"/>
                  <a:pt x="381601" y="84358"/>
                  <a:pt x="471054" y="41576"/>
                </a:cubicBezTo>
                <a:cubicBezTo>
                  <a:pt x="488232" y="33360"/>
                  <a:pt x="508235" y="33194"/>
                  <a:pt x="526473" y="27722"/>
                </a:cubicBezTo>
                <a:cubicBezTo>
                  <a:pt x="623708" y="-1448"/>
                  <a:pt x="637270" y="12"/>
                  <a:pt x="595745" y="12"/>
                </a:cubicBezTo>
              </a:path>
            </a:pathLst>
          </a:custGeom>
          <a:noFill/>
          <a:ln w="3810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 20"/>
          <p:cNvSpPr/>
          <p:nvPr/>
        </p:nvSpPr>
        <p:spPr>
          <a:xfrm>
            <a:off x="2369127" y="3103270"/>
            <a:ext cx="914512" cy="97130"/>
          </a:xfrm>
          <a:custGeom>
            <a:avLst/>
            <a:gdLst>
              <a:gd name="connsiteX0" fmla="*/ 0 w 914512"/>
              <a:gd name="connsiteY0" fmla="*/ 27857 h 97130"/>
              <a:gd name="connsiteX1" fmla="*/ 138546 w 914512"/>
              <a:gd name="connsiteY1" fmla="*/ 148 h 97130"/>
              <a:gd name="connsiteX2" fmla="*/ 207818 w 914512"/>
              <a:gd name="connsiteY2" fmla="*/ 14002 h 97130"/>
              <a:gd name="connsiteX3" fmla="*/ 568037 w 914512"/>
              <a:gd name="connsiteY3" fmla="*/ 69421 h 97130"/>
              <a:gd name="connsiteX4" fmla="*/ 872837 w 914512"/>
              <a:gd name="connsiteY4" fmla="*/ 97130 h 97130"/>
              <a:gd name="connsiteX5" fmla="*/ 914400 w 914512"/>
              <a:gd name="connsiteY5" fmla="*/ 69421 h 971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512" h="97130">
                <a:moveTo>
                  <a:pt x="0" y="27857"/>
                </a:moveTo>
                <a:cubicBezTo>
                  <a:pt x="46182" y="18621"/>
                  <a:pt x="91554" y="3281"/>
                  <a:pt x="138546" y="148"/>
                </a:cubicBezTo>
                <a:cubicBezTo>
                  <a:pt x="162042" y="-1418"/>
                  <a:pt x="184650" y="9790"/>
                  <a:pt x="207818" y="14002"/>
                </a:cubicBezTo>
                <a:cubicBezTo>
                  <a:pt x="297365" y="30283"/>
                  <a:pt x="548118" y="66674"/>
                  <a:pt x="568037" y="69421"/>
                </a:cubicBezTo>
                <a:cubicBezTo>
                  <a:pt x="671433" y="83682"/>
                  <a:pt x="767862" y="89055"/>
                  <a:pt x="872837" y="97130"/>
                </a:cubicBezTo>
                <a:cubicBezTo>
                  <a:pt x="918781" y="81815"/>
                  <a:pt x="914400" y="97879"/>
                  <a:pt x="914400" y="69421"/>
                </a:cubicBezTo>
              </a:path>
            </a:pathLst>
          </a:custGeom>
          <a:noFill/>
          <a:ln w="3810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Freeform 85"/>
          <p:cNvSpPr/>
          <p:nvPr/>
        </p:nvSpPr>
        <p:spPr>
          <a:xfrm rot="19096387">
            <a:off x="4716930" y="2730422"/>
            <a:ext cx="914512" cy="97130"/>
          </a:xfrm>
          <a:custGeom>
            <a:avLst/>
            <a:gdLst>
              <a:gd name="connsiteX0" fmla="*/ 0 w 914512"/>
              <a:gd name="connsiteY0" fmla="*/ 27857 h 97130"/>
              <a:gd name="connsiteX1" fmla="*/ 138546 w 914512"/>
              <a:gd name="connsiteY1" fmla="*/ 148 h 97130"/>
              <a:gd name="connsiteX2" fmla="*/ 207818 w 914512"/>
              <a:gd name="connsiteY2" fmla="*/ 14002 h 97130"/>
              <a:gd name="connsiteX3" fmla="*/ 568037 w 914512"/>
              <a:gd name="connsiteY3" fmla="*/ 69421 h 97130"/>
              <a:gd name="connsiteX4" fmla="*/ 872837 w 914512"/>
              <a:gd name="connsiteY4" fmla="*/ 97130 h 97130"/>
              <a:gd name="connsiteX5" fmla="*/ 914400 w 914512"/>
              <a:gd name="connsiteY5" fmla="*/ 69421 h 971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512" h="97130">
                <a:moveTo>
                  <a:pt x="0" y="27857"/>
                </a:moveTo>
                <a:cubicBezTo>
                  <a:pt x="46182" y="18621"/>
                  <a:pt x="91554" y="3281"/>
                  <a:pt x="138546" y="148"/>
                </a:cubicBezTo>
                <a:cubicBezTo>
                  <a:pt x="162042" y="-1418"/>
                  <a:pt x="184650" y="9790"/>
                  <a:pt x="207818" y="14002"/>
                </a:cubicBezTo>
                <a:cubicBezTo>
                  <a:pt x="297365" y="30283"/>
                  <a:pt x="548118" y="66674"/>
                  <a:pt x="568037" y="69421"/>
                </a:cubicBezTo>
                <a:cubicBezTo>
                  <a:pt x="671433" y="83682"/>
                  <a:pt x="767862" y="89055"/>
                  <a:pt x="872837" y="97130"/>
                </a:cubicBezTo>
                <a:cubicBezTo>
                  <a:pt x="918781" y="81815"/>
                  <a:pt x="914400" y="97879"/>
                  <a:pt x="914400" y="69421"/>
                </a:cubicBezTo>
              </a:path>
            </a:pathLst>
          </a:custGeom>
          <a:noFill/>
          <a:ln w="3810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Freeform 86"/>
          <p:cNvSpPr/>
          <p:nvPr/>
        </p:nvSpPr>
        <p:spPr>
          <a:xfrm>
            <a:off x="1744261" y="3527111"/>
            <a:ext cx="702159" cy="97130"/>
          </a:xfrm>
          <a:custGeom>
            <a:avLst/>
            <a:gdLst>
              <a:gd name="connsiteX0" fmla="*/ 0 w 914512"/>
              <a:gd name="connsiteY0" fmla="*/ 27857 h 97130"/>
              <a:gd name="connsiteX1" fmla="*/ 138546 w 914512"/>
              <a:gd name="connsiteY1" fmla="*/ 148 h 97130"/>
              <a:gd name="connsiteX2" fmla="*/ 207818 w 914512"/>
              <a:gd name="connsiteY2" fmla="*/ 14002 h 97130"/>
              <a:gd name="connsiteX3" fmla="*/ 568037 w 914512"/>
              <a:gd name="connsiteY3" fmla="*/ 69421 h 97130"/>
              <a:gd name="connsiteX4" fmla="*/ 872837 w 914512"/>
              <a:gd name="connsiteY4" fmla="*/ 97130 h 97130"/>
              <a:gd name="connsiteX5" fmla="*/ 914400 w 914512"/>
              <a:gd name="connsiteY5" fmla="*/ 69421 h 971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512" h="97130">
                <a:moveTo>
                  <a:pt x="0" y="27857"/>
                </a:moveTo>
                <a:cubicBezTo>
                  <a:pt x="46182" y="18621"/>
                  <a:pt x="91554" y="3281"/>
                  <a:pt x="138546" y="148"/>
                </a:cubicBezTo>
                <a:cubicBezTo>
                  <a:pt x="162042" y="-1418"/>
                  <a:pt x="184650" y="9790"/>
                  <a:pt x="207818" y="14002"/>
                </a:cubicBezTo>
                <a:cubicBezTo>
                  <a:pt x="297365" y="30283"/>
                  <a:pt x="548118" y="66674"/>
                  <a:pt x="568037" y="69421"/>
                </a:cubicBezTo>
                <a:cubicBezTo>
                  <a:pt x="671433" y="83682"/>
                  <a:pt x="767862" y="89055"/>
                  <a:pt x="872837" y="97130"/>
                </a:cubicBezTo>
                <a:cubicBezTo>
                  <a:pt x="918781" y="81815"/>
                  <a:pt x="914400" y="97879"/>
                  <a:pt x="914400" y="69421"/>
                </a:cubicBezTo>
              </a:path>
            </a:pathLst>
          </a:custGeom>
          <a:noFill/>
          <a:ln w="3810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Freeform 87"/>
          <p:cNvSpPr/>
          <p:nvPr/>
        </p:nvSpPr>
        <p:spPr>
          <a:xfrm rot="18267415">
            <a:off x="4163550" y="3790442"/>
            <a:ext cx="752791" cy="115686"/>
          </a:xfrm>
          <a:custGeom>
            <a:avLst/>
            <a:gdLst>
              <a:gd name="connsiteX0" fmla="*/ 0 w 914512"/>
              <a:gd name="connsiteY0" fmla="*/ 27857 h 97130"/>
              <a:gd name="connsiteX1" fmla="*/ 138546 w 914512"/>
              <a:gd name="connsiteY1" fmla="*/ 148 h 97130"/>
              <a:gd name="connsiteX2" fmla="*/ 207818 w 914512"/>
              <a:gd name="connsiteY2" fmla="*/ 14002 h 97130"/>
              <a:gd name="connsiteX3" fmla="*/ 568037 w 914512"/>
              <a:gd name="connsiteY3" fmla="*/ 69421 h 97130"/>
              <a:gd name="connsiteX4" fmla="*/ 872837 w 914512"/>
              <a:gd name="connsiteY4" fmla="*/ 97130 h 97130"/>
              <a:gd name="connsiteX5" fmla="*/ 914400 w 914512"/>
              <a:gd name="connsiteY5" fmla="*/ 69421 h 971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512" h="97130">
                <a:moveTo>
                  <a:pt x="0" y="27857"/>
                </a:moveTo>
                <a:cubicBezTo>
                  <a:pt x="46182" y="18621"/>
                  <a:pt x="91554" y="3281"/>
                  <a:pt x="138546" y="148"/>
                </a:cubicBezTo>
                <a:cubicBezTo>
                  <a:pt x="162042" y="-1418"/>
                  <a:pt x="184650" y="9790"/>
                  <a:pt x="207818" y="14002"/>
                </a:cubicBezTo>
                <a:cubicBezTo>
                  <a:pt x="297365" y="30283"/>
                  <a:pt x="548118" y="66674"/>
                  <a:pt x="568037" y="69421"/>
                </a:cubicBezTo>
                <a:cubicBezTo>
                  <a:pt x="671433" y="83682"/>
                  <a:pt x="767862" y="89055"/>
                  <a:pt x="872837" y="97130"/>
                </a:cubicBezTo>
                <a:cubicBezTo>
                  <a:pt x="918781" y="81815"/>
                  <a:pt x="914400" y="97879"/>
                  <a:pt x="914400" y="69421"/>
                </a:cubicBezTo>
              </a:path>
            </a:pathLst>
          </a:custGeom>
          <a:noFill/>
          <a:ln w="3810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 22"/>
          <p:cNvSpPr/>
          <p:nvPr/>
        </p:nvSpPr>
        <p:spPr>
          <a:xfrm>
            <a:off x="3699164" y="3888798"/>
            <a:ext cx="360218" cy="350693"/>
          </a:xfrm>
          <a:custGeom>
            <a:avLst/>
            <a:gdLst>
              <a:gd name="connsiteX0" fmla="*/ 166254 w 360218"/>
              <a:gd name="connsiteY0" fmla="*/ 32038 h 350693"/>
              <a:gd name="connsiteX1" fmla="*/ 13854 w 360218"/>
              <a:gd name="connsiteY1" fmla="*/ 87457 h 350693"/>
              <a:gd name="connsiteX2" fmla="*/ 0 w 360218"/>
              <a:gd name="connsiteY2" fmla="*/ 184438 h 350693"/>
              <a:gd name="connsiteX3" fmla="*/ 41563 w 360218"/>
              <a:gd name="connsiteY3" fmla="*/ 267566 h 350693"/>
              <a:gd name="connsiteX4" fmla="*/ 83127 w 360218"/>
              <a:gd name="connsiteY4" fmla="*/ 295275 h 350693"/>
              <a:gd name="connsiteX5" fmla="*/ 180109 w 360218"/>
              <a:gd name="connsiteY5" fmla="*/ 350693 h 350693"/>
              <a:gd name="connsiteX6" fmla="*/ 304800 w 360218"/>
              <a:gd name="connsiteY6" fmla="*/ 322984 h 350693"/>
              <a:gd name="connsiteX7" fmla="*/ 346363 w 360218"/>
              <a:gd name="connsiteY7" fmla="*/ 295275 h 350693"/>
              <a:gd name="connsiteX8" fmla="*/ 360218 w 360218"/>
              <a:gd name="connsiteY8" fmla="*/ 253711 h 350693"/>
              <a:gd name="connsiteX9" fmla="*/ 346363 w 360218"/>
              <a:gd name="connsiteY9" fmla="*/ 170584 h 350693"/>
              <a:gd name="connsiteX10" fmla="*/ 332509 w 360218"/>
              <a:gd name="connsiteY10" fmla="*/ 115166 h 350693"/>
              <a:gd name="connsiteX11" fmla="*/ 290945 w 360218"/>
              <a:gd name="connsiteY11" fmla="*/ 32038 h 350693"/>
              <a:gd name="connsiteX12" fmla="*/ 249381 w 360218"/>
              <a:gd name="connsiteY12" fmla="*/ 4329 h 350693"/>
              <a:gd name="connsiteX13" fmla="*/ 166254 w 360218"/>
              <a:gd name="connsiteY13" fmla="*/ 32038 h 350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60218" h="350693">
                <a:moveTo>
                  <a:pt x="166254" y="32038"/>
                </a:moveTo>
                <a:cubicBezTo>
                  <a:pt x="126999" y="45893"/>
                  <a:pt x="30043" y="38890"/>
                  <a:pt x="13854" y="87457"/>
                </a:cubicBezTo>
                <a:cubicBezTo>
                  <a:pt x="3528" y="118436"/>
                  <a:pt x="4618" y="152111"/>
                  <a:pt x="0" y="184438"/>
                </a:cubicBezTo>
                <a:cubicBezTo>
                  <a:pt x="13854" y="212147"/>
                  <a:pt x="22975" y="242782"/>
                  <a:pt x="41563" y="267566"/>
                </a:cubicBezTo>
                <a:cubicBezTo>
                  <a:pt x="51554" y="280887"/>
                  <a:pt x="70335" y="284615"/>
                  <a:pt x="83127" y="295275"/>
                </a:cubicBezTo>
                <a:cubicBezTo>
                  <a:pt x="153878" y="354233"/>
                  <a:pt x="90403" y="328266"/>
                  <a:pt x="180109" y="350693"/>
                </a:cubicBezTo>
                <a:cubicBezTo>
                  <a:pt x="212029" y="345373"/>
                  <a:pt x="270696" y="340036"/>
                  <a:pt x="304800" y="322984"/>
                </a:cubicBezTo>
                <a:cubicBezTo>
                  <a:pt x="319693" y="315538"/>
                  <a:pt x="332509" y="304511"/>
                  <a:pt x="346363" y="295275"/>
                </a:cubicBezTo>
                <a:cubicBezTo>
                  <a:pt x="350981" y="281420"/>
                  <a:pt x="360218" y="268315"/>
                  <a:pt x="360218" y="253711"/>
                </a:cubicBezTo>
                <a:cubicBezTo>
                  <a:pt x="360218" y="225620"/>
                  <a:pt x="351872" y="198130"/>
                  <a:pt x="346363" y="170584"/>
                </a:cubicBezTo>
                <a:cubicBezTo>
                  <a:pt x="342629" y="151913"/>
                  <a:pt x="337740" y="133475"/>
                  <a:pt x="332509" y="115166"/>
                </a:cubicBezTo>
                <a:cubicBezTo>
                  <a:pt x="323495" y="83616"/>
                  <a:pt x="315232" y="56325"/>
                  <a:pt x="290945" y="32038"/>
                </a:cubicBezTo>
                <a:cubicBezTo>
                  <a:pt x="279171" y="20264"/>
                  <a:pt x="264274" y="11776"/>
                  <a:pt x="249381" y="4329"/>
                </a:cubicBezTo>
                <a:cubicBezTo>
                  <a:pt x="218752" y="-10985"/>
                  <a:pt x="205509" y="18183"/>
                  <a:pt x="166254" y="32038"/>
                </a:cubicBezTo>
                <a:close/>
              </a:path>
            </a:pathLst>
          </a:custGeom>
          <a:noFill/>
          <a:ln w="3810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TextBox 89"/>
          <p:cNvSpPr txBox="1"/>
          <p:nvPr/>
        </p:nvSpPr>
        <p:spPr>
          <a:xfrm>
            <a:off x="642788" y="4800600"/>
            <a:ext cx="757260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In this example, the initial vector points directly to the right.  How should the coefficients </a:t>
            </a:r>
            <a:r>
              <a:rPr lang="en-US" i="1" dirty="0">
                <a:solidFill>
                  <a:srgbClr val="FF9999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and </a:t>
            </a:r>
            <a:r>
              <a:rPr lang="en-US" i="1" dirty="0" smtClean="0">
                <a:solidFill>
                  <a:srgbClr val="FF9999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be changed to represent </a:t>
            </a:r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an initial vector pointing at an </a:t>
            </a:r>
            <a:r>
              <a:rPr lang="en-US" b="1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arbitrary</a:t>
            </a:r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 initial angle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relative to the </a:t>
            </a:r>
            <a:r>
              <a:rPr lang="en-US" i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x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axis</a:t>
            </a:r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?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/>
            </a:r>
            <a:b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</a:br>
            <a:endParaRPr lang="en-US" dirty="0" smtClean="0">
              <a:solidFill>
                <a:schemeClr val="bg2">
                  <a:lumMod val="40000"/>
                  <a:lumOff val="60000"/>
                </a:schemeClr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Can you plot the eigenvectors </a:t>
            </a:r>
            <a:r>
              <a:rPr lang="en-US" sz="2400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(1,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±</a:t>
            </a:r>
            <a:r>
              <a:rPr lang="en-US" sz="2400" i="1" dirty="0" err="1" smtClean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on the </a:t>
            </a:r>
            <a:r>
              <a:rPr lang="en-US" i="1" dirty="0" err="1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xy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plane?  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(</a:t>
            </a:r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No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).  Why not?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46" name="Oval 45"/>
          <p:cNvSpPr/>
          <p:nvPr/>
        </p:nvSpPr>
        <p:spPr>
          <a:xfrm>
            <a:off x="4401383" y="2628249"/>
            <a:ext cx="617330" cy="61733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20000"/>
                  <a:lumOff val="80000"/>
                  <a:alpha val="50000"/>
                </a:schemeClr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4612760" y="3317360"/>
            <a:ext cx="617330" cy="61733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20000"/>
                  <a:lumOff val="80000"/>
                  <a:alpha val="50000"/>
                </a:schemeClr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372992"/>
      </p:ext>
    </p:extLst>
  </p:cSld>
  <p:clrMapOvr>
    <a:masterClrMapping/>
  </p:clrMapOvr>
  <p:transition spd="slow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5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0" presetClass="path" presetSubtype="0" repeatCount="2000" accel="50000" decel="50000" autoRev="1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1302 -0.00602 0.0257 -0.00833 0.03941 -0.01019 C 0.05104 -0.0081 0.0625 -0.00579 0.07413 -0.00417 C 0.09132 -0.00579 0.10886 -0.00324 0.1257 -0.0081 C 0.12726 -0.00857 0.12466 -0.01204 0.12413 -0.01412 C 0.12014 -0.03032 0.12535 -0.01042 0.12118 -0.02639 C 0.12257 -0.03194 0.12275 -0.03495 0.12726 -0.03843 C 0.13004 -0.04051 0.13629 -0.04259 0.13629 -0.04259 C 0.14323 -0.04074 0.14722 -0.03958 0.15295 -0.03449 C 0.15712 -0.01852 0.14913 -0.01528 0.13941 -0.01227 C 0.13125 -0.01389 0.12761 -0.01435 0.12118 -0.02037 C 0.12066 -0.02245 0.11927 -0.02431 0.11962 -0.02639 C 0.12066 -0.03449 0.13438 -0.04352 0.1408 -0.04653 C 0.14427 -0.04583 0.14827 -0.04653 0.15139 -0.04444 C 0.15278 -0.04352 0.15191 -0.03982 0.15295 -0.03843 C 0.154 -0.03704 0.15591 -0.03704 0.15747 -0.03634 C 0.16754 -0.02361 0.15278 -0.04282 0.16354 -0.02639 C 0.1691 -0.01782 0.17587 -0.01042 0.18177 -0.00208 C 0.18125 0 0.18021 0.00185 0.18021 0.00393 C 0.18021 0.01296 0.18542 0.00833 0.17726 0.01204 C 0.1757 0.00602 0.17466 -0.00255 0.18021 -0.00625 C 0.18316 -0.0081 0.18941 -0.01019 0.18941 -0.01019 C 0.19341 -0.00949 0.19775 -0.01019 0.20139 -0.0081 C 0.20504 -0.00602 0.20191 0.00185 0.20139 0.00393 C 0.19879 0.01435 0.19341 0.01481 0.18629 0.01806 C 0.18056 0.01597 0.17691 0.01574 0.17275 0.00995 C 0.17448 0.00208 0.17674 0.00046 0.18177 -0.00417 C 0.18681 -0.00324 0.19167 0 0.19688 0 C 0.20799 0 0.2191 -0.00324 0.23021 -0.00417 C 0.22483 -0.01134 0.22622 -0.00764 0.22413 -0.0162 C 0.22309 -0.02037 0.22118 -0.02847 0.22118 -0.02847 C 0.2217 -0.03102 0.22153 -0.03426 0.22275 -0.03634 C 0.22813 -0.04537 0.23907 -0.02894 0.24236 -0.02431 C 0.24479 -0.01458 0.24566 -0.00232 0.25452 0 C 0.25799 0.00093 0.26163 0.00116 0.26511 0.00185 C 0.29306 -0.00486 0.30417 -0.00486 0.33785 -0.00625 C 0.34827 -0.01042 0.34983 -0.01968 0.35452 -0.03032 C 0.35729 -0.03634 0.36476 -0.04236 0.36962 -0.04444 C 0.37795 -0.04236 0.37778 -0.04144 0.38334 -0.03449 C 0.38247 -0.03102 0.38125 -0.02477 0.37882 -0.02222 C 0.37604 -0.01921 0.3592 -0.01412 0.35452 -0.01227 C 0.34445 -0.01389 0.34011 -0.01181 0.33472 -0.02222 C 0.33837 -0.03657 0.35087 -0.03727 0.36059 -0.04051 C 0.36615 -0.03982 0.37188 -0.04051 0.37726 -0.03843 C 0.37934 -0.03773 0.38177 -0.03519 0.38177 -0.03241 C 0.38177 -0.03009 0.37726 -0.02847 0.37726 -0.02847 " pathEditMode="relative" ptsTypes="fffffffffffffffffffffffffffffffffffffffffffffA">
                                      <p:cBhvr>
                                        <p:cTn id="34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5" presetID="42" presetClass="path" presetSubtype="0" repeatCount="2000" accel="50000" decel="50000" autoRev="1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4.44444E-6 L 0.19618 0.00046 " pathEditMode="relative" rAng="0" ptsTypes="AA">
                                      <p:cBhvr>
                                        <p:cTn id="36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809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500"/>
                            </p:stCondLst>
                            <p:childTnLst>
                              <p:par>
                                <p:cTn id="38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0" presetClass="path" presetSubtype="0" repeatCount="2000" accel="50000" decel="50000" autoRev="1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1389 -0.00278 0.02673 0.00185 0.04079 0.00393 C 0.04635 0.00324 0.05191 0.00185 0.05746 0.00185 C 0.06961 0.00185 0.05486 0.00741 0.06666 0.00185 C 0.09496 0.00417 0.12378 0.01042 0.15156 0.01806 C 0.1552 0.02315 0.1559 0.02755 0.15746 0.03426 C 0.15468 0.04606 0.15347 0.04468 0.14392 0.04236 C 0.13767 0.03657 0.1342 0.03194 0.13177 0.02222 C 0.13871 0.01296 0.13923 0.01412 0.15 0.01597 C 0.15503 0.01829 0.15677 0.0213 0.16059 0.02616 C 0.16302 0.03565 0.16423 0.04074 0.15607 0.04444 C 0.15295 0.04375 0.14982 0.04375 0.14687 0.04236 C 0.14218 0.04005 0.14409 0.03472 0.14548 0.03032 C 0.14861 0.02037 0.15329 0.01944 0.16059 0.01597 C 0.17465 0.00949 0.19305 0.00255 0.20746 0 C 0.21354 -0.00116 0.21961 -0.00116 0.22569 -0.00208 C 0.22882 -0.00255 0.23177 -0.00347 0.23489 -0.00417 C 0.27517 0.00139 0.22482 -0.00417 0.2651 -0.00417 C 0.2901 -0.00417 0.31597 0.00046 0.34079 0.00185 C 0.3559 0.00602 0.37517 0.00648 0.38628 0.02222 C 0.38906 0.03287 0.39305 0.03796 0.38333 0.04236 C 0.37465 0.04074 0.36718 0.03796 0.35902 0.03426 C 0.35451 0.02824 0.35173 0.02801 0.35607 0.01806 C 0.3585 0.01227 0.36961 0.00995 0.36961 0.00995 C 0.37465 0.01227 0.37986 0.01389 0.38489 0.01597 C 0.38993 0.02315 0.38975 0.02639 0.38784 0.03634 C 0.3875 0.03843 0.38732 0.04097 0.38628 0.04236 C 0.38593 0.04282 0.3776 0.04606 0.37725 0.0463 C 0.36823 0.04468 0.36458 0.04444 0.35746 0.03819 C 0.35451 0.03218 0.35312 0.02708 0.35156 0.02014 C 0.35312 0.01065 0.35382 0.00903 0.36059 0.00602 C 0.36632 0.00694 0.37413 0.00995 0.3802 0.00995 " pathEditMode="relative" ptsTypes="fffffffffffffffffffffffffffffffA">
                                      <p:cBhvr>
                                        <p:cTn id="53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4" presetID="42" presetClass="path" presetSubtype="0" repeatCount="2000" accel="50000" decel="50000" autoRev="1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59259E-6 L 0.25677 -0.00139 " pathEditMode="relative" rAng="0" ptsTypes="AA">
                                      <p:cBhvr>
                                        <p:cTn id="55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30" y="-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000"/>
                            </p:stCondLst>
                            <p:childTnLst>
                              <p:par>
                                <p:cTn id="57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xit" presetSubtype="1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6" dur="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22" presetClass="exit" presetSubtype="1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9" dur="25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"/>
                            </p:stCondLst>
                            <p:childTnLst>
                              <p:par>
                                <p:cTn id="8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repeatCount="4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25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000"/>
                            </p:stCondLst>
                            <p:childTnLst>
                              <p:par>
                                <p:cTn id="95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25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22" presetClass="entr" presetSubtype="8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500"/>
                            </p:stCondLst>
                            <p:childTnLst>
                              <p:par>
                                <p:cTn id="11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ntr" presetSubtype="0" repeatCount="4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25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1000"/>
                            </p:stCondLst>
                            <p:childTnLst>
                              <p:par>
                                <p:cTn id="125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1" presetClass="entr" presetSubtype="1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1000"/>
                            </p:stCondLst>
                            <p:childTnLst>
                              <p:par>
                                <p:cTn id="134" presetID="21" presetClass="exit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135" dur="7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1750"/>
                            </p:stCondLst>
                            <p:childTnLst>
                              <p:par>
                                <p:cTn id="138" presetID="22" presetClass="entr" presetSubtype="8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0" dur="25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22" presetClass="entr" presetSubtype="8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3" dur="25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500"/>
                            </p:stCondLst>
                            <p:childTnLst>
                              <p:par>
                                <p:cTn id="15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1000"/>
                            </p:stCondLst>
                            <p:childTnLst>
                              <p:par>
                                <p:cTn id="16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4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500"/>
                            </p:stCondLst>
                            <p:childTnLst>
                              <p:par>
                                <p:cTn id="17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1000"/>
                            </p:stCondLst>
                            <p:childTnLst>
                              <p:par>
                                <p:cTn id="17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1500"/>
                            </p:stCondLst>
                            <p:childTnLst>
                              <p:par>
                                <p:cTn id="17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2000"/>
                            </p:stCondLst>
                            <p:childTnLst>
                              <p:par>
                                <p:cTn id="18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2500"/>
                            </p:stCondLst>
                            <p:childTnLst>
                              <p:par>
                                <p:cTn id="18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3000"/>
                            </p:stCondLst>
                            <p:childTnLst>
                              <p:par>
                                <p:cTn id="19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8" dur="500"/>
                                        <p:tgtEl>
                                          <p:spTgt spid="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3" dur="500"/>
                                        <p:tgtEl>
                                          <p:spTgt spid="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4" grpId="0"/>
      <p:bldP spid="35" grpId="0"/>
      <p:bldP spid="16" grpId="0" animBg="1"/>
      <p:bldP spid="77" grpId="0" animBg="1"/>
      <p:bldP spid="78" grpId="0" animBg="1"/>
      <p:bldP spid="17" grpId="0" animBg="1"/>
      <p:bldP spid="80" grpId="0" animBg="1"/>
      <p:bldP spid="18" grpId="0" animBg="1"/>
      <p:bldP spid="79" grpId="0" animBg="1"/>
      <p:bldP spid="81" grpId="0" animBg="1"/>
      <p:bldP spid="81" grpId="1" animBg="1"/>
      <p:bldP spid="81" grpId="2" animBg="1"/>
      <p:bldP spid="82" grpId="0" animBg="1"/>
      <p:bldP spid="82" grpId="1" animBg="1"/>
      <p:bldP spid="82" grpId="2" animBg="1"/>
      <p:bldP spid="19" grpId="0" animBg="1"/>
      <p:bldP spid="83" grpId="0" animBg="1"/>
      <p:bldP spid="84" grpId="0" animBg="1"/>
      <p:bldP spid="84" grpId="1" animBg="1"/>
      <p:bldP spid="84" grpId="2" animBg="1"/>
      <p:bldP spid="85" grpId="0" animBg="1"/>
      <p:bldP spid="85" grpId="1" animBg="1"/>
      <p:bldP spid="85" grpId="2" animBg="1"/>
      <p:bldP spid="20" grpId="0" animBg="1"/>
      <p:bldP spid="21" grpId="0" animBg="1"/>
      <p:bldP spid="86" grpId="0" animBg="1"/>
      <p:bldP spid="87" grpId="0" animBg="1"/>
      <p:bldP spid="88" grpId="0" animBg="1"/>
      <p:bldP spid="23" grpId="0" animBg="1"/>
      <p:bldP spid="23" grpId="1" animBg="1"/>
      <p:bldP spid="90" grpId="0" uiExpand="1" build="p"/>
      <p:bldP spid="46" grpId="0" animBg="1"/>
      <p:bldP spid="46" grpId="1" animBg="1"/>
      <p:bldP spid="47" grpId="0" animBg="1"/>
      <p:bldP spid="47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8962</TotalTime>
  <Words>1385</Words>
  <Application>Microsoft Office PowerPoint</Application>
  <PresentationFormat>On-screen Show (4:3)</PresentationFormat>
  <Paragraphs>134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Liao</dc:creator>
  <cp:lastModifiedBy>David Liao</cp:lastModifiedBy>
  <cp:revision>64</cp:revision>
  <dcterms:created xsi:type="dcterms:W3CDTF">2011-01-09T06:10:58Z</dcterms:created>
  <dcterms:modified xsi:type="dcterms:W3CDTF">2014-09-07T22:24:13Z</dcterms:modified>
</cp:coreProperties>
</file>